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0"/>
  </p:notesMasterIdLst>
  <p:sldIdLst>
    <p:sldId id="256" r:id="rId2"/>
    <p:sldId id="258" r:id="rId3"/>
    <p:sldId id="259" r:id="rId4"/>
    <p:sldId id="261" r:id="rId5"/>
    <p:sldId id="262" r:id="rId6"/>
    <p:sldId id="263" r:id="rId7"/>
    <p:sldId id="264" r:id="rId8"/>
    <p:sldId id="265" r:id="rId9"/>
    <p:sldId id="267" r:id="rId10"/>
    <p:sldId id="268" r:id="rId11"/>
    <p:sldId id="269"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Lst>
  <p:sldSz cx="9144000" cy="5143500" type="screen16x9"/>
  <p:notesSz cx="6858000" cy="9144000"/>
  <p:embeddedFontLst>
    <p:embeddedFont>
      <p:font typeface="Maitree" panose="020B0604020202020204" charset="-34"/>
      <p:regular r:id="rId31"/>
      <p:bold r:id="rId32"/>
    </p:embeddedFont>
    <p:embeddedFont>
      <p:font typeface="Maitree Medium" panose="00000600000000000000" charset="-34"/>
      <p:regular r:id="rId33"/>
      <p:bold r:id="rId34"/>
    </p:embeddedFont>
    <p:embeddedFont>
      <p:font typeface="Montserrat" panose="00000500000000000000" pitchFamily="50" charset="0"/>
      <p:regular r:id="rId35"/>
      <p:bold r:id="rId36"/>
      <p:italic r:id="rId37"/>
      <p:boldItalic r:id="rId38"/>
    </p:embeddedFont>
    <p:embeddedFont>
      <p:font typeface="Montserrat Light" panose="00000400000000000000" pitchFamily="50" charset="0"/>
      <p:regular r:id="rId39"/>
      <p:bold r:id="rId40"/>
      <p:italic r:id="rId41"/>
      <p:boldItalic r:id="rId42"/>
    </p:embeddedFont>
    <p:embeddedFont>
      <p:font typeface="Montserrat Medium" panose="00000600000000000000" pitchFamily="50" charset="0"/>
      <p:regular r:id="rId43"/>
      <p:bold r:id="rId44"/>
      <p:italic r:id="rId45"/>
      <p:boldItalic r:id="rId46"/>
    </p:embeddedFont>
    <p:embeddedFont>
      <p:font typeface="Roboto" pitchFamily="2" charset="0"/>
      <p:regular r:id="rId47"/>
      <p:bold r:id="rId48"/>
      <p:italic r:id="rId49"/>
      <p:boldItalic r:id="rId50"/>
    </p:embeddedFont>
    <p:embeddedFont>
      <p:font typeface="Sarabun" panose="020B0604020202020204" charset="-34"/>
      <p:regular r:id="rId51"/>
      <p:bold r:id="rId52"/>
      <p:italic r:id="rId53"/>
      <p:bold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8" d="100"/>
          <a:sy n="118" d="100"/>
        </p:scale>
        <p:origin x="636" y="10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font" Target="fonts/font20.fntdata"/><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schemas.openxmlformats.org/officeDocument/2006/relationships/font" Target="fonts/font23.fntdata"/><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font" Target="fonts/font18.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2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20" Type="http://schemas.openxmlformats.org/officeDocument/2006/relationships/slide" Target="slides/slide19.xml"/><Relationship Id="rId41" Type="http://schemas.openxmlformats.org/officeDocument/2006/relationships/font" Target="fonts/font11.fntdata"/><Relationship Id="rId54" Type="http://schemas.openxmlformats.org/officeDocument/2006/relationships/font" Target="fonts/font24.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49" Type="http://schemas.openxmlformats.org/officeDocument/2006/relationships/font" Target="fonts/font19.fntdata"/><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font" Target="fonts/font1.fntdata"/><Relationship Id="rId44" Type="http://schemas.openxmlformats.org/officeDocument/2006/relationships/font" Target="fonts/font14.fntdata"/><Relationship Id="rId52" Type="http://schemas.openxmlformats.org/officeDocument/2006/relationships/font" Target="fonts/font2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kooth.com/members.html/magazine/articles/0a50664f-af65-499a-a9ae-767cef78cc78"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1">
                <a:solidFill>
                  <a:srgbClr val="FF0000"/>
                </a:solidFill>
              </a:rPr>
              <a:t>PLEASE READ CAREFULLY‼️</a:t>
            </a:r>
            <a:endParaRPr sz="3000" b="1">
              <a:solidFill>
                <a:srgbClr val="FF0000"/>
              </a:solidFill>
            </a:endParaRPr>
          </a:p>
          <a:p>
            <a:pPr marL="0" lvl="0" indent="0" algn="l" rtl="0">
              <a:spcBef>
                <a:spcPts val="0"/>
              </a:spcBef>
              <a:spcAft>
                <a:spcPts val="0"/>
              </a:spcAft>
              <a:buNone/>
            </a:pPr>
            <a:endParaRPr b="1"/>
          </a:p>
          <a:p>
            <a:pPr marL="0" lvl="0" indent="0" algn="l" rtl="0">
              <a:spcBef>
                <a:spcPts val="0"/>
              </a:spcBef>
              <a:spcAft>
                <a:spcPts val="0"/>
              </a:spcAft>
              <a:buNone/>
            </a:pPr>
            <a:r>
              <a:rPr lang="en" sz="1800" b="1" u="sng">
                <a:solidFill>
                  <a:schemeClr val="dk1"/>
                </a:solidFill>
                <a:latin typeface="Maitree"/>
                <a:ea typeface="Maitree"/>
                <a:cs typeface="Maitree"/>
                <a:sym typeface="Maitree"/>
              </a:rPr>
              <a:t>Presentation guidelines: </a:t>
            </a:r>
            <a:endParaRPr sz="1800" b="1" u="sng">
              <a:solidFill>
                <a:schemeClr val="dk1"/>
              </a:solidFill>
              <a:latin typeface="Maitree"/>
              <a:ea typeface="Maitree"/>
              <a:cs typeface="Maitree"/>
              <a:sym typeface="Maitree"/>
            </a:endParaRPr>
          </a:p>
          <a:p>
            <a:pPr marL="0" lvl="0" indent="0" algn="l" rtl="0">
              <a:spcBef>
                <a:spcPts val="0"/>
              </a:spcBef>
              <a:spcAft>
                <a:spcPts val="0"/>
              </a:spcAft>
              <a:buNone/>
            </a:pPr>
            <a:endParaRPr sz="1400" b="1">
              <a:latin typeface="Maitree"/>
              <a:ea typeface="Maitree"/>
              <a:cs typeface="Maitree"/>
              <a:sym typeface="Maitree"/>
            </a:endParaRPr>
          </a:p>
          <a:p>
            <a:pPr marL="0" lvl="0" indent="0" algn="l" rtl="0">
              <a:spcBef>
                <a:spcPts val="0"/>
              </a:spcBef>
              <a:spcAft>
                <a:spcPts val="0"/>
              </a:spcAft>
              <a:buNone/>
            </a:pPr>
            <a:r>
              <a:rPr lang="en" sz="1200" b="1">
                <a:latin typeface="Maitree"/>
                <a:ea typeface="Maitree"/>
                <a:cs typeface="Maitree"/>
                <a:sym typeface="Maitree"/>
              </a:rPr>
              <a:t>Personalising this presentation:</a:t>
            </a:r>
            <a:endParaRPr sz="1200" b="1">
              <a:latin typeface="Maitree"/>
              <a:ea typeface="Maitree"/>
              <a:cs typeface="Maitree"/>
              <a:sym typeface="Maitree"/>
            </a:endParaRPr>
          </a:p>
          <a:p>
            <a:pPr marL="0" lvl="0" indent="0" algn="l" rtl="0">
              <a:spcBef>
                <a:spcPts val="0"/>
              </a:spcBef>
              <a:spcAft>
                <a:spcPts val="0"/>
              </a:spcAft>
              <a:buNone/>
            </a:pPr>
            <a:endParaRPr b="1">
              <a:latin typeface="Maitree"/>
              <a:ea typeface="Maitree"/>
              <a:cs typeface="Maitree"/>
              <a:sym typeface="Maitree"/>
            </a:endParaRPr>
          </a:p>
          <a:p>
            <a:pPr marL="457200" lvl="0" indent="-298450" algn="l" rtl="0">
              <a:spcBef>
                <a:spcPts val="0"/>
              </a:spcBef>
              <a:spcAft>
                <a:spcPts val="0"/>
              </a:spcAft>
              <a:buSzPts val="1100"/>
              <a:buFont typeface="Maitree"/>
              <a:buChar char="●"/>
            </a:pPr>
            <a:r>
              <a:rPr lang="en">
                <a:latin typeface="Maitree"/>
                <a:ea typeface="Maitree"/>
                <a:cs typeface="Maitree"/>
                <a:sym typeface="Maitree"/>
              </a:rPr>
              <a:t>This is a view only google slides template that you won’t be able to edit or personalise. </a:t>
            </a:r>
            <a:endParaRPr>
              <a:latin typeface="Maitree"/>
              <a:ea typeface="Maitree"/>
              <a:cs typeface="Maitree"/>
              <a:sym typeface="Maitree"/>
            </a:endParaRPr>
          </a:p>
          <a:p>
            <a:pPr marL="457200" lvl="0" indent="-298450" algn="l" rtl="0">
              <a:spcBef>
                <a:spcPts val="0"/>
              </a:spcBef>
              <a:spcAft>
                <a:spcPts val="0"/>
              </a:spcAft>
              <a:buSzPts val="1100"/>
              <a:buFont typeface="Maitree"/>
              <a:buChar char="●"/>
            </a:pPr>
            <a:r>
              <a:rPr lang="en">
                <a:latin typeface="Maitree"/>
                <a:ea typeface="Maitree"/>
                <a:cs typeface="Maitree"/>
                <a:sym typeface="Maitree"/>
              </a:rPr>
              <a:t>To personalise this presentation, simply select “File” and then “Make a copy”. You’ll then be able to start personalising the slides that need to be personalised.</a:t>
            </a:r>
            <a:endParaRPr>
              <a:latin typeface="Maitree"/>
              <a:ea typeface="Maitree"/>
              <a:cs typeface="Maitree"/>
              <a:sym typeface="Maitree"/>
            </a:endParaRPr>
          </a:p>
          <a:p>
            <a:pPr marL="0" lvl="0" indent="0" algn="l" rtl="0">
              <a:spcBef>
                <a:spcPts val="0"/>
              </a:spcBef>
              <a:spcAft>
                <a:spcPts val="0"/>
              </a:spcAft>
              <a:buNone/>
            </a:pPr>
            <a:endParaRPr>
              <a:latin typeface="Maitree"/>
              <a:ea typeface="Maitree"/>
              <a:cs typeface="Maitree"/>
              <a:sym typeface="Maitree"/>
            </a:endParaRPr>
          </a:p>
          <a:p>
            <a:pPr marL="0" lvl="0" indent="0" algn="l" rtl="0">
              <a:spcBef>
                <a:spcPts val="0"/>
              </a:spcBef>
              <a:spcAft>
                <a:spcPts val="0"/>
              </a:spcAft>
              <a:buNone/>
            </a:pPr>
            <a:r>
              <a:rPr lang="en" sz="1200" b="1">
                <a:latin typeface="Maitree"/>
                <a:ea typeface="Maitree"/>
                <a:cs typeface="Maitree"/>
                <a:sym typeface="Maitree"/>
              </a:rPr>
              <a:t>Speaker notes: </a:t>
            </a:r>
            <a:endParaRPr sz="1200" b="1">
              <a:latin typeface="Maitree"/>
              <a:ea typeface="Maitree"/>
              <a:cs typeface="Maitree"/>
              <a:sym typeface="Maitree"/>
            </a:endParaRPr>
          </a:p>
          <a:p>
            <a:pPr marL="0" lvl="0" indent="0" algn="l" rtl="0">
              <a:spcBef>
                <a:spcPts val="0"/>
              </a:spcBef>
              <a:spcAft>
                <a:spcPts val="0"/>
              </a:spcAft>
              <a:buNone/>
            </a:pPr>
            <a:endParaRPr>
              <a:latin typeface="Maitree"/>
              <a:ea typeface="Maitree"/>
              <a:cs typeface="Maitree"/>
              <a:sym typeface="Maitree"/>
            </a:endParaRPr>
          </a:p>
          <a:p>
            <a:pPr marL="457200" lvl="0" indent="-298450" algn="l" rtl="0">
              <a:spcBef>
                <a:spcPts val="0"/>
              </a:spcBef>
              <a:spcAft>
                <a:spcPts val="0"/>
              </a:spcAft>
              <a:buSzPts val="1100"/>
              <a:buFont typeface="Maitree"/>
              <a:buChar char="●"/>
            </a:pPr>
            <a:r>
              <a:rPr lang="en">
                <a:latin typeface="Maitree"/>
                <a:ea typeface="Maitree"/>
                <a:cs typeface="Maitree"/>
                <a:sym typeface="Maitree"/>
              </a:rPr>
              <a:t>The slide guidelines and speaker notes in this presentation are designed to support you, not you to confine the way you deliver your presentation. </a:t>
            </a:r>
            <a:endParaRPr>
              <a:latin typeface="Maitree"/>
              <a:ea typeface="Maitree"/>
              <a:cs typeface="Maitree"/>
              <a:sym typeface="Maitree"/>
            </a:endParaRPr>
          </a:p>
          <a:p>
            <a:pPr marL="457200" lvl="0" indent="-298450" algn="l" rtl="0">
              <a:spcBef>
                <a:spcPts val="0"/>
              </a:spcBef>
              <a:spcAft>
                <a:spcPts val="0"/>
              </a:spcAft>
              <a:buSzPts val="1100"/>
              <a:buFont typeface="Maitree"/>
              <a:buChar char="●"/>
            </a:pPr>
            <a:r>
              <a:rPr lang="en" b="1">
                <a:latin typeface="Maitree"/>
                <a:ea typeface="Maitree"/>
                <a:cs typeface="Maitree"/>
                <a:sym typeface="Maitree"/>
              </a:rPr>
              <a:t>As long as you feel like you’ve covered the main points</a:t>
            </a:r>
            <a:r>
              <a:rPr lang="en">
                <a:latin typeface="Maitree"/>
                <a:ea typeface="Maitree"/>
                <a:cs typeface="Maitree"/>
                <a:sym typeface="Maitree"/>
              </a:rPr>
              <a:t>, please feel free to adapt the speaker notes in each slide to best suit you, your audience and the time you have.</a:t>
            </a:r>
            <a:endParaRPr>
              <a:latin typeface="Maitree"/>
              <a:ea typeface="Maitree"/>
              <a:cs typeface="Maitree"/>
              <a:sym typeface="Maitree"/>
            </a:endParaRPr>
          </a:p>
          <a:p>
            <a:pPr marL="457200" lvl="0" indent="-298450" algn="l" rtl="0">
              <a:spcBef>
                <a:spcPts val="0"/>
              </a:spcBef>
              <a:spcAft>
                <a:spcPts val="0"/>
              </a:spcAft>
              <a:buSzPts val="1100"/>
              <a:buFont typeface="Maitree"/>
              <a:buChar char="●"/>
            </a:pPr>
            <a:r>
              <a:rPr lang="en">
                <a:latin typeface="Maitree"/>
                <a:ea typeface="Maitree"/>
                <a:cs typeface="Maitree"/>
                <a:sym typeface="Maitree"/>
              </a:rPr>
              <a:t>You might want to turn them into shorter bullet points or perhaps even have them on your own separate document.</a:t>
            </a:r>
            <a:endParaRPr>
              <a:latin typeface="Maitree"/>
              <a:ea typeface="Maitree"/>
              <a:cs typeface="Maitree"/>
              <a:sym typeface="Maitree"/>
            </a:endParaRPr>
          </a:p>
          <a:p>
            <a:pPr marL="0" lvl="0" indent="0" algn="l" rtl="0">
              <a:spcBef>
                <a:spcPts val="0"/>
              </a:spcBef>
              <a:spcAft>
                <a:spcPts val="0"/>
              </a:spcAft>
              <a:buNone/>
            </a:pPr>
            <a:endParaRPr b="1">
              <a:latin typeface="Maitree"/>
              <a:ea typeface="Maitree"/>
              <a:cs typeface="Maitree"/>
              <a:sym typeface="Maitree"/>
            </a:endParaRPr>
          </a:p>
          <a:p>
            <a:pPr marL="0" lvl="0" indent="0" algn="l" rtl="0">
              <a:spcBef>
                <a:spcPts val="0"/>
              </a:spcBef>
              <a:spcAft>
                <a:spcPts val="0"/>
              </a:spcAft>
              <a:buNone/>
            </a:pPr>
            <a:endParaRPr b="1">
              <a:latin typeface="Maitree"/>
              <a:ea typeface="Maitree"/>
              <a:cs typeface="Maitree"/>
              <a:sym typeface="Maitree"/>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136d2b6808e_0_3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136d2b6808e_0_3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200" b="1">
                <a:solidFill>
                  <a:schemeClr val="dk1"/>
                </a:solidFill>
                <a:latin typeface="Montserrat"/>
                <a:ea typeface="Montserrat"/>
                <a:cs typeface="Montserrat"/>
                <a:sym typeface="Montserrat"/>
              </a:rPr>
              <a:t>OPTIONAL SLIDE DEPENDANT ON THE TIME YOU HAVE</a:t>
            </a:r>
            <a:endParaRPr sz="1200" b="1">
              <a:solidFill>
                <a:schemeClr val="dk1"/>
              </a:solidFill>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endParaRPr sz="1200">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Clr>
                <a:schemeClr val="dk1"/>
              </a:buClr>
              <a:buSzPts val="1100"/>
              <a:buFont typeface="Arial"/>
              <a:buNone/>
            </a:pPr>
            <a:r>
              <a:rPr lang="en" sz="1200">
                <a:solidFill>
                  <a:schemeClr val="dk1"/>
                </a:solidFill>
                <a:latin typeface="Maitree Medium"/>
                <a:ea typeface="Maitree Medium"/>
                <a:cs typeface="Maitree Medium"/>
                <a:sym typeface="Maitree Medium"/>
              </a:rPr>
              <a:t>This is an opportunity to add a personal touch to your presentation. You can use this space to write up a few sentences to introduce yourself. Some things you might want to discuss could be: </a:t>
            </a:r>
            <a:endParaRPr sz="1200">
              <a:solidFill>
                <a:schemeClr val="dk1"/>
              </a:solidFill>
              <a:latin typeface="Maitree Medium"/>
              <a:ea typeface="Maitree Medium"/>
              <a:cs typeface="Maitree Medium"/>
              <a:sym typeface="Maitree Medium"/>
            </a:endParaRPr>
          </a:p>
          <a:p>
            <a:pPr marL="457200" lvl="0" indent="-304800" algn="l" rtl="0">
              <a:lnSpc>
                <a:spcPct val="115000"/>
              </a:lnSpc>
              <a:spcBef>
                <a:spcPts val="0"/>
              </a:spcBef>
              <a:spcAft>
                <a:spcPts val="0"/>
              </a:spcAft>
              <a:buClr>
                <a:schemeClr val="dk1"/>
              </a:buClr>
              <a:buSzPts val="1200"/>
              <a:buFont typeface="Maitree Medium"/>
              <a:buChar char="●"/>
            </a:pPr>
            <a:r>
              <a:rPr lang="en" sz="1200">
                <a:solidFill>
                  <a:schemeClr val="dk1"/>
                </a:solidFill>
                <a:latin typeface="Maitree Medium"/>
                <a:ea typeface="Maitree Medium"/>
                <a:cs typeface="Maitree Medium"/>
                <a:sym typeface="Maitree Medium"/>
              </a:rPr>
              <a:t>Your name </a:t>
            </a:r>
            <a:endParaRPr sz="1200">
              <a:solidFill>
                <a:schemeClr val="dk1"/>
              </a:solidFill>
              <a:latin typeface="Maitree Medium"/>
              <a:ea typeface="Maitree Medium"/>
              <a:cs typeface="Maitree Medium"/>
              <a:sym typeface="Maitree Medium"/>
            </a:endParaRPr>
          </a:p>
          <a:p>
            <a:pPr marL="457200" lvl="0" indent="-304800" algn="l" rtl="0">
              <a:lnSpc>
                <a:spcPct val="115000"/>
              </a:lnSpc>
              <a:spcBef>
                <a:spcPts val="0"/>
              </a:spcBef>
              <a:spcAft>
                <a:spcPts val="0"/>
              </a:spcAft>
              <a:buClr>
                <a:schemeClr val="dk1"/>
              </a:buClr>
              <a:buSzPts val="1200"/>
              <a:buFont typeface="Maitree Medium"/>
              <a:buChar char="●"/>
            </a:pPr>
            <a:r>
              <a:rPr lang="en" sz="1200">
                <a:solidFill>
                  <a:schemeClr val="dk1"/>
                </a:solidFill>
                <a:latin typeface="Maitree Medium"/>
                <a:ea typeface="Maitree Medium"/>
                <a:cs typeface="Maitree Medium"/>
                <a:sym typeface="Maitree Medium"/>
              </a:rPr>
              <a:t>Your gender pronouns (he/him, she/her, them/they)</a:t>
            </a:r>
            <a:endParaRPr sz="1200">
              <a:solidFill>
                <a:schemeClr val="dk1"/>
              </a:solidFill>
              <a:latin typeface="Maitree Medium"/>
              <a:ea typeface="Maitree Medium"/>
              <a:cs typeface="Maitree Medium"/>
              <a:sym typeface="Maitree Medium"/>
            </a:endParaRPr>
          </a:p>
          <a:p>
            <a:pPr marL="457200" lvl="0" indent="-304800" algn="l" rtl="0">
              <a:lnSpc>
                <a:spcPct val="115000"/>
              </a:lnSpc>
              <a:spcBef>
                <a:spcPts val="0"/>
              </a:spcBef>
              <a:spcAft>
                <a:spcPts val="0"/>
              </a:spcAft>
              <a:buClr>
                <a:schemeClr val="dk1"/>
              </a:buClr>
              <a:buSzPts val="1200"/>
              <a:buFont typeface="Maitree Medium"/>
              <a:buChar char="●"/>
            </a:pPr>
            <a:r>
              <a:rPr lang="en" sz="1200">
                <a:solidFill>
                  <a:schemeClr val="dk1"/>
                </a:solidFill>
                <a:latin typeface="Maitree Medium"/>
                <a:ea typeface="Maitree Medium"/>
                <a:cs typeface="Maitree Medium"/>
                <a:sym typeface="Maitree Medium"/>
              </a:rPr>
              <a:t>How long you’ve been at Kooth</a:t>
            </a:r>
            <a:endParaRPr sz="1200">
              <a:solidFill>
                <a:schemeClr val="dk1"/>
              </a:solidFill>
              <a:latin typeface="Maitree Medium"/>
              <a:ea typeface="Maitree Medium"/>
              <a:cs typeface="Maitree Medium"/>
              <a:sym typeface="Maitree Medium"/>
            </a:endParaRPr>
          </a:p>
          <a:p>
            <a:pPr marL="457200" lvl="0" indent="-304800" algn="l" rtl="0">
              <a:lnSpc>
                <a:spcPct val="115000"/>
              </a:lnSpc>
              <a:spcBef>
                <a:spcPts val="0"/>
              </a:spcBef>
              <a:spcAft>
                <a:spcPts val="0"/>
              </a:spcAft>
              <a:buClr>
                <a:schemeClr val="dk1"/>
              </a:buClr>
              <a:buSzPts val="1200"/>
              <a:buFont typeface="Maitree Medium"/>
              <a:buChar char="●"/>
            </a:pPr>
            <a:r>
              <a:rPr lang="en" sz="1200">
                <a:solidFill>
                  <a:schemeClr val="dk1"/>
                </a:solidFill>
                <a:latin typeface="Maitree Medium"/>
                <a:ea typeface="Maitree Medium"/>
                <a:cs typeface="Maitree Medium"/>
                <a:sym typeface="Maitree Medium"/>
              </a:rPr>
              <a:t>An easy to understand summary of what you do at Kooth </a:t>
            </a:r>
            <a:endParaRPr sz="1200">
              <a:solidFill>
                <a:schemeClr val="dk1"/>
              </a:solidFill>
              <a:latin typeface="Maitree Medium"/>
              <a:ea typeface="Maitree Medium"/>
              <a:cs typeface="Maitree Medium"/>
              <a:sym typeface="Maitree Medium"/>
            </a:endParaRPr>
          </a:p>
          <a:p>
            <a:pPr marL="457200" lvl="0" indent="-304800" algn="l" rtl="0">
              <a:lnSpc>
                <a:spcPct val="115000"/>
              </a:lnSpc>
              <a:spcBef>
                <a:spcPts val="0"/>
              </a:spcBef>
              <a:spcAft>
                <a:spcPts val="0"/>
              </a:spcAft>
              <a:buClr>
                <a:schemeClr val="dk1"/>
              </a:buClr>
              <a:buSzPts val="1200"/>
              <a:buFont typeface="Maitree Medium"/>
              <a:buChar char="●"/>
            </a:pPr>
            <a:r>
              <a:rPr lang="en" sz="1200">
                <a:solidFill>
                  <a:schemeClr val="dk1"/>
                </a:solidFill>
                <a:latin typeface="Maitree Medium"/>
                <a:ea typeface="Maitree Medium"/>
                <a:cs typeface="Maitree Medium"/>
                <a:sym typeface="Maitree Medium"/>
              </a:rPr>
              <a:t>What you do to unwind/look after your wellbeing</a:t>
            </a:r>
            <a:endParaRPr sz="1200">
              <a:solidFill>
                <a:schemeClr val="dk1"/>
              </a:solidFill>
              <a:latin typeface="Maitree Medium"/>
              <a:ea typeface="Maitree Medium"/>
              <a:cs typeface="Maitree Medium"/>
              <a:sym typeface="Maitree Medium"/>
            </a:endParaRPr>
          </a:p>
          <a:p>
            <a:pPr marL="457200" lvl="0" indent="-304800" algn="l" rtl="0">
              <a:lnSpc>
                <a:spcPct val="115000"/>
              </a:lnSpc>
              <a:spcBef>
                <a:spcPts val="0"/>
              </a:spcBef>
              <a:spcAft>
                <a:spcPts val="0"/>
              </a:spcAft>
              <a:buClr>
                <a:schemeClr val="dk1"/>
              </a:buClr>
              <a:buSzPts val="1200"/>
              <a:buFont typeface="Maitree Medium"/>
              <a:buChar char="●"/>
            </a:pPr>
            <a:r>
              <a:rPr lang="en" sz="1200">
                <a:solidFill>
                  <a:schemeClr val="dk1"/>
                </a:solidFill>
                <a:latin typeface="Maitree Medium"/>
                <a:ea typeface="Maitree Medium"/>
                <a:cs typeface="Maitree Medium"/>
                <a:sym typeface="Maitree Medium"/>
              </a:rPr>
              <a:t>Why you chose to work for a mental health service</a:t>
            </a:r>
            <a:endParaRPr sz="1200">
              <a:solidFill>
                <a:schemeClr val="dk1"/>
              </a:solidFill>
              <a:latin typeface="Maitree"/>
              <a:ea typeface="Maitree"/>
              <a:cs typeface="Maitree"/>
              <a:sym typeface="Maitree"/>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136d2b6808e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136d2b6808e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200" b="1">
                <a:solidFill>
                  <a:schemeClr val="dk1"/>
                </a:solidFill>
                <a:latin typeface="Montserrat"/>
                <a:ea typeface="Montserrat"/>
                <a:cs typeface="Montserrat"/>
                <a:sym typeface="Montserrat"/>
              </a:rPr>
              <a:t>OPTIONAL SLIDE DEPENDANT ON THE TIME YOU HAVE </a:t>
            </a:r>
            <a:endParaRPr sz="12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2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r>
              <a:rPr lang="en" sz="1200" b="1">
                <a:solidFill>
                  <a:schemeClr val="dk1"/>
                </a:solidFill>
                <a:latin typeface="Maitree"/>
                <a:ea typeface="Maitree"/>
                <a:cs typeface="Maitree"/>
                <a:sym typeface="Maitree"/>
              </a:rPr>
              <a:t>Slide guideline:</a:t>
            </a:r>
            <a:r>
              <a:rPr lang="en" sz="1200">
                <a:solidFill>
                  <a:schemeClr val="dk1"/>
                </a:solidFill>
                <a:latin typeface="Maitree"/>
                <a:ea typeface="Maitree"/>
                <a:cs typeface="Maitree"/>
                <a:sym typeface="Maitree"/>
              </a:rPr>
              <a:t> This slide is an opportunity to ask a rhetorical question to the audience that gets them thinking about what their current support system looks like. Feel free to adapt this question to your preference but this is an example that is currently used that you are welcome to use.</a:t>
            </a: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sz="1200">
              <a:solidFill>
                <a:schemeClr val="dk1"/>
              </a:solidFill>
              <a:latin typeface="Maitree"/>
              <a:ea typeface="Maitree"/>
              <a:cs typeface="Maitree"/>
              <a:sym typeface="Maitree"/>
            </a:endParaRPr>
          </a:p>
          <a:p>
            <a:pPr marL="0" lvl="0" indent="0" algn="l" rtl="0">
              <a:lnSpc>
                <a:spcPct val="106999"/>
              </a:lnSpc>
              <a:spcBef>
                <a:spcPts val="0"/>
              </a:spcBef>
              <a:spcAft>
                <a:spcPts val="0"/>
              </a:spcAft>
              <a:buClr>
                <a:schemeClr val="dk1"/>
              </a:buClr>
              <a:buSzPts val="1100"/>
              <a:buFont typeface="Arial"/>
              <a:buNone/>
            </a:pPr>
            <a:r>
              <a:rPr lang="en" sz="1150" b="1">
                <a:solidFill>
                  <a:srgbClr val="1D1C1D"/>
                </a:solidFill>
                <a:latin typeface="Montserrat"/>
                <a:ea typeface="Montserrat"/>
                <a:cs typeface="Montserrat"/>
                <a:sym typeface="Montserrat"/>
              </a:rPr>
              <a:t>This is not a question to be answered out loud, but one to think about in your own mind.</a:t>
            </a:r>
            <a:endParaRPr sz="1150" b="1">
              <a:solidFill>
                <a:srgbClr val="1D1C1D"/>
              </a:solidFill>
              <a:latin typeface="Montserrat"/>
              <a:ea typeface="Montserrat"/>
              <a:cs typeface="Montserrat"/>
              <a:sym typeface="Montserrat"/>
            </a:endParaRPr>
          </a:p>
          <a:p>
            <a:pPr marL="0" lvl="0" indent="0" algn="l" rtl="0">
              <a:lnSpc>
                <a:spcPct val="115000"/>
              </a:lnSpc>
              <a:spcBef>
                <a:spcPts val="800"/>
              </a:spcBef>
              <a:spcAft>
                <a:spcPts val="0"/>
              </a:spcAft>
              <a:buNone/>
            </a:pPr>
            <a:endParaRPr sz="1200">
              <a:solidFill>
                <a:schemeClr val="dk1"/>
              </a:solidFill>
              <a:latin typeface="Maitree"/>
              <a:ea typeface="Maitree"/>
              <a:cs typeface="Maitree"/>
              <a:sym typeface="Maitree"/>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136d2b6808e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136d2b6808e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b="1">
                <a:latin typeface="Sarabun"/>
                <a:ea typeface="Sarabun"/>
                <a:cs typeface="Sarabun"/>
                <a:sym typeface="Sarabun"/>
              </a:rPr>
              <a:t>Slide guideline:</a:t>
            </a:r>
            <a:endParaRPr b="1">
              <a:latin typeface="Sarabun"/>
              <a:ea typeface="Sarabun"/>
              <a:cs typeface="Sarabun"/>
              <a:sym typeface="Sarabun"/>
            </a:endParaRPr>
          </a:p>
          <a:p>
            <a:pPr marL="0" lvl="0" indent="0" algn="l" rtl="0">
              <a:lnSpc>
                <a:spcPct val="115000"/>
              </a:lnSpc>
              <a:spcBef>
                <a:spcPts val="0"/>
              </a:spcBef>
              <a:spcAft>
                <a:spcPts val="0"/>
              </a:spcAft>
              <a:buNone/>
            </a:pPr>
            <a:endParaRPr b="1">
              <a:latin typeface="Sarabun"/>
              <a:ea typeface="Sarabun"/>
              <a:cs typeface="Sarabun"/>
              <a:sym typeface="Sarabun"/>
            </a:endParaRPr>
          </a:p>
          <a:p>
            <a:pPr marL="0" lvl="0" indent="0" algn="l" rtl="0">
              <a:lnSpc>
                <a:spcPct val="115000"/>
              </a:lnSpc>
              <a:spcBef>
                <a:spcPts val="0"/>
              </a:spcBef>
              <a:spcAft>
                <a:spcPts val="0"/>
              </a:spcAft>
              <a:buNone/>
            </a:pPr>
            <a:r>
              <a:rPr lang="en">
                <a:latin typeface="Maitree"/>
                <a:ea typeface="Maitree"/>
                <a:cs typeface="Maitree"/>
                <a:sym typeface="Maitree"/>
              </a:rPr>
              <a:t>This slide is a prequel to the following slides which will outline some things we’d like the CYPs you’re presenting to to remember about Kooth. </a:t>
            </a:r>
            <a:endParaRPr>
              <a:latin typeface="Maitree"/>
              <a:ea typeface="Maitree"/>
              <a:cs typeface="Maitree"/>
              <a:sym typeface="Maitree"/>
            </a:endParaRPr>
          </a:p>
          <a:p>
            <a:pPr marL="0" lvl="0" indent="0" algn="l" rtl="0">
              <a:lnSpc>
                <a:spcPct val="115000"/>
              </a:lnSpc>
              <a:spcBef>
                <a:spcPts val="0"/>
              </a:spcBef>
              <a:spcAft>
                <a:spcPts val="0"/>
              </a:spcAft>
              <a:buNone/>
            </a:pPr>
            <a:endParaRPr>
              <a:latin typeface="Maitree"/>
              <a:ea typeface="Maitree"/>
              <a:cs typeface="Maitree"/>
              <a:sym typeface="Maitree"/>
            </a:endParaRPr>
          </a:p>
          <a:p>
            <a:pPr marL="0" lvl="0" indent="0" algn="l" rtl="0">
              <a:lnSpc>
                <a:spcPct val="115000"/>
              </a:lnSpc>
              <a:spcBef>
                <a:spcPts val="0"/>
              </a:spcBef>
              <a:spcAft>
                <a:spcPts val="0"/>
              </a:spcAft>
              <a:buNone/>
            </a:pPr>
            <a:endParaRPr>
              <a:latin typeface="Maitree"/>
              <a:ea typeface="Maitree"/>
              <a:cs typeface="Maitree"/>
              <a:sym typeface="Maitree"/>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136d2b6808e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136d2b6808e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b="1">
                <a:solidFill>
                  <a:schemeClr val="dk1"/>
                </a:solidFill>
                <a:latin typeface="Sarabun"/>
                <a:ea typeface="Sarabun"/>
                <a:cs typeface="Sarabun"/>
                <a:sym typeface="Sarabun"/>
              </a:rPr>
              <a:t>Speaker notes - Here are some prompts that might be useful to discuss. Feel free to pick and choose the ones you’d like to emphasise the most.</a:t>
            </a:r>
            <a:endParaRPr b="1">
              <a:solidFill>
                <a:schemeClr val="dk1"/>
              </a:solidFill>
              <a:latin typeface="Sarabun"/>
              <a:ea typeface="Sarabun"/>
              <a:cs typeface="Sarabun"/>
              <a:sym typeface="Sarabun"/>
            </a:endParaRPr>
          </a:p>
          <a:p>
            <a:pPr marL="0" lvl="0" indent="0" algn="l" rtl="0">
              <a:lnSpc>
                <a:spcPct val="115000"/>
              </a:lnSpc>
              <a:spcBef>
                <a:spcPts val="0"/>
              </a:spcBef>
              <a:spcAft>
                <a:spcPts val="0"/>
              </a:spcAft>
              <a:buNone/>
            </a:pPr>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There are no hidden costs to using Kooth. </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Every part of Kooth is completely free for you to use. </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We feel passionate that mental health and wellbeing support is a right you all deserve. </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The quality of support you receive will not be greater or lesser based on how much money you have.</a:t>
            </a:r>
            <a:endParaRPr>
              <a:latin typeface="Maitree"/>
              <a:ea typeface="Maitree"/>
              <a:cs typeface="Maitree"/>
              <a:sym typeface="Maitree"/>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136d2b6808e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136d2b6808e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b="1">
                <a:solidFill>
                  <a:schemeClr val="dk1"/>
                </a:solidFill>
                <a:latin typeface="Sarabun"/>
                <a:ea typeface="Sarabun"/>
                <a:cs typeface="Sarabun"/>
                <a:sym typeface="Sarabun"/>
              </a:rPr>
              <a:t>Speaker notes - Here are some prompts that might be useful to discuss. Feel free to pick and choose the ones you’d like to emphasise the most.</a:t>
            </a:r>
            <a:endParaRPr b="1">
              <a:solidFill>
                <a:schemeClr val="dk1"/>
              </a:solidFill>
              <a:latin typeface="Sarabun"/>
              <a:ea typeface="Sarabun"/>
              <a:cs typeface="Sarabun"/>
              <a:sym typeface="Sarabun"/>
            </a:endParaRPr>
          </a:p>
          <a:p>
            <a:pPr marL="0" lvl="0" indent="0" algn="l" rtl="0">
              <a:lnSpc>
                <a:spcPct val="115000"/>
              </a:lnSpc>
              <a:spcBef>
                <a:spcPts val="0"/>
              </a:spcBef>
              <a:spcAft>
                <a:spcPts val="0"/>
              </a:spcAft>
              <a:buNone/>
            </a:pPr>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Unlike some other more traditional mental health services, you won’t need to be referred by an adult or a formal GP referral to start using Kooth. </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You can sign up whenever you like and in any place that feels comfortable to you.</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Signing up is quick and easy. </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This means you can start accessing support in minutes and do it on your own terms.</a:t>
            </a:r>
            <a:endParaRPr>
              <a:latin typeface="Maitree"/>
              <a:ea typeface="Maitree"/>
              <a:cs typeface="Maitree"/>
              <a:sym typeface="Maitree"/>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136d2b6808e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136d2b6808e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b="1">
                <a:solidFill>
                  <a:schemeClr val="dk1"/>
                </a:solidFill>
                <a:latin typeface="Sarabun"/>
                <a:ea typeface="Sarabun"/>
                <a:cs typeface="Sarabun"/>
                <a:sym typeface="Sarabun"/>
              </a:rPr>
              <a:t>Speaker notes - Here are some prompts that might be useful to discuss. Feel free to pick and choose the ones you’d like to emphasise the most.</a:t>
            </a:r>
            <a:endParaRPr b="1">
              <a:solidFill>
                <a:schemeClr val="dk1"/>
              </a:solidFill>
              <a:latin typeface="Sarabun"/>
              <a:ea typeface="Sarabun"/>
              <a:cs typeface="Sarabun"/>
              <a:sym typeface="Sarabun"/>
            </a:endParaRPr>
          </a:p>
          <a:p>
            <a:pPr marL="0" lvl="0" indent="0" algn="l" rtl="0">
              <a:lnSpc>
                <a:spcPct val="115000"/>
              </a:lnSpc>
              <a:spcBef>
                <a:spcPts val="0"/>
              </a:spcBef>
              <a:spcAft>
                <a:spcPts val="0"/>
              </a:spcAft>
              <a:buNone/>
            </a:pP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Because our site is pre-moderated it means that bullying comments or hate speech won’t be approved to appear on the site. </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So you can trust that Kooth is a safe and non judgemental place. </a:t>
            </a:r>
            <a:endParaRPr>
              <a:latin typeface="Maitree"/>
              <a:ea typeface="Maitree"/>
              <a:cs typeface="Maitree"/>
              <a:sym typeface="Maitree"/>
            </a:endParaRPr>
          </a:p>
          <a:p>
            <a:pPr marL="0" lvl="0" indent="0" algn="l" rtl="0">
              <a:lnSpc>
                <a:spcPct val="115000"/>
              </a:lnSpc>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136d2b6808e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136d2b6808e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b="1">
                <a:solidFill>
                  <a:schemeClr val="dk1"/>
                </a:solidFill>
                <a:latin typeface="Sarabun"/>
                <a:ea typeface="Sarabun"/>
                <a:cs typeface="Sarabun"/>
                <a:sym typeface="Sarabun"/>
              </a:rPr>
              <a:t>Speaker notes - Here are some prompts that might be useful to discuss. Feel free to pick and choose the ones you’d like to emphasise the most.</a:t>
            </a:r>
            <a:endParaRPr b="1">
              <a:solidFill>
                <a:schemeClr val="dk1"/>
              </a:solidFill>
              <a:latin typeface="Sarabun"/>
              <a:ea typeface="Sarabun"/>
              <a:cs typeface="Sarabun"/>
              <a:sym typeface="Sarabun"/>
            </a:endParaRPr>
          </a:p>
          <a:p>
            <a:pPr marL="0" lvl="0" indent="0" algn="l" rtl="0">
              <a:lnSpc>
                <a:spcPct val="115000"/>
              </a:lnSpc>
              <a:spcBef>
                <a:spcPts val="0"/>
              </a:spcBef>
              <a:spcAft>
                <a:spcPts val="0"/>
              </a:spcAft>
              <a:buNone/>
            </a:pPr>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This can be covered off very briefly as the following slides gives great detail about what being anonymous really means on Kooth.</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If you’re short on time, you can give a brief summary on this slide and then skip the more detailed “what we mean by anonymous” slide.</a:t>
            </a:r>
            <a:endParaRPr>
              <a:latin typeface="Maitree"/>
              <a:ea typeface="Maitree"/>
              <a:cs typeface="Maitree"/>
              <a:sym typeface="Maitree"/>
            </a:endParaRPr>
          </a:p>
          <a:p>
            <a:pPr marL="0" lvl="0" indent="0" algn="l" rtl="0">
              <a:lnSpc>
                <a:spcPct val="115000"/>
              </a:lnSpc>
              <a:spcBef>
                <a:spcPts val="0"/>
              </a:spcBef>
              <a:spcAft>
                <a:spcPts val="0"/>
              </a:spcAft>
              <a:buNone/>
            </a:pPr>
            <a:endParaRPr>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endParaRPr sz="1200" b="1">
              <a:solidFill>
                <a:schemeClr val="dk1"/>
              </a:solidFill>
              <a:highlight>
                <a:schemeClr val="lt1"/>
              </a:highlight>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r>
              <a:rPr lang="en" sz="1200" b="1">
                <a:solidFill>
                  <a:schemeClr val="accent3"/>
                </a:solidFill>
                <a:highlight>
                  <a:schemeClr val="lt1"/>
                </a:highlight>
                <a:latin typeface="Maitree"/>
                <a:ea typeface="Maitree"/>
                <a:cs typeface="Maitree"/>
                <a:sym typeface="Maitree"/>
              </a:rPr>
              <a:t>IMPORTANT TO EXPLAIN</a:t>
            </a:r>
            <a:r>
              <a:rPr lang="en" sz="1200">
                <a:solidFill>
                  <a:schemeClr val="accent3"/>
                </a:solidFill>
                <a:highlight>
                  <a:schemeClr val="lt1"/>
                </a:highlight>
                <a:latin typeface="Maitree"/>
                <a:ea typeface="Maitree"/>
                <a:cs typeface="Maitree"/>
                <a:sym typeface="Maitree"/>
              </a:rPr>
              <a:t>:</a:t>
            </a:r>
            <a:r>
              <a:rPr lang="en" sz="1200">
                <a:solidFill>
                  <a:schemeClr val="dk1"/>
                </a:solidFill>
                <a:highlight>
                  <a:schemeClr val="lt1"/>
                </a:highlight>
                <a:latin typeface="Maitree"/>
                <a:ea typeface="Maitree"/>
                <a:cs typeface="Maitree"/>
                <a:sym typeface="Maitree"/>
              </a:rPr>
              <a:t> We will only ask for personal details if we felt that you weren't safe so that we can get the right support in place for you, which might be a local agency or other helpful organisations.</a:t>
            </a:r>
            <a:endParaRPr>
              <a:latin typeface="Maitree"/>
              <a:ea typeface="Maitree"/>
              <a:cs typeface="Maitree"/>
              <a:sym typeface="Maitree"/>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136d2b6808e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136d2b6808e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00" b="1">
                <a:solidFill>
                  <a:srgbClr val="FF4566"/>
                </a:solidFill>
                <a:latin typeface="Montserrat"/>
                <a:ea typeface="Montserrat"/>
                <a:cs typeface="Montserrat"/>
                <a:sym typeface="Montserrat"/>
              </a:rPr>
              <a:t> ⚠️ Slide guideline </a:t>
            </a:r>
            <a:endParaRPr sz="1400" b="1">
              <a:solidFill>
                <a:srgbClr val="FF4566"/>
              </a:solidFill>
              <a:latin typeface="Montserrat"/>
              <a:ea typeface="Montserrat"/>
              <a:cs typeface="Montserrat"/>
              <a:sym typeface="Montserrat"/>
            </a:endParaRPr>
          </a:p>
          <a:p>
            <a:pPr marL="0" lvl="0" indent="0" algn="l" rtl="0">
              <a:spcBef>
                <a:spcPts val="0"/>
              </a:spcBef>
              <a:spcAft>
                <a:spcPts val="0"/>
              </a:spcAft>
              <a:buNone/>
            </a:pPr>
            <a:br>
              <a:rPr lang="en" sz="900" b="1">
                <a:solidFill>
                  <a:srgbClr val="FF4566"/>
                </a:solidFill>
                <a:latin typeface="Montserrat"/>
                <a:ea typeface="Montserrat"/>
                <a:cs typeface="Montserrat"/>
                <a:sym typeface="Montserrat"/>
              </a:rPr>
            </a:br>
            <a:r>
              <a:rPr lang="en" sz="900">
                <a:solidFill>
                  <a:srgbClr val="FF4566"/>
                </a:solidFill>
                <a:latin typeface="Montserrat"/>
                <a:ea typeface="Montserrat"/>
                <a:cs typeface="Montserrat"/>
                <a:sym typeface="Montserrat"/>
              </a:rPr>
              <a:t>Please feel free to adapt the list of article examples to best suit your audience i.e based on their ages:. 10-16 or 18-25.</a:t>
            </a:r>
            <a:endParaRPr sz="900">
              <a:solidFill>
                <a:srgbClr val="FF4566"/>
              </a:solidFill>
              <a:latin typeface="Montserrat"/>
              <a:ea typeface="Montserrat"/>
              <a:cs typeface="Montserrat"/>
              <a:sym typeface="Montserrat"/>
            </a:endParaRPr>
          </a:p>
          <a:p>
            <a:pPr marL="0" lvl="0" indent="0" algn="l" rtl="0">
              <a:lnSpc>
                <a:spcPct val="115000"/>
              </a:lnSpc>
              <a:spcBef>
                <a:spcPts val="0"/>
              </a:spcBef>
              <a:spcAft>
                <a:spcPts val="0"/>
              </a:spcAft>
              <a:buNone/>
            </a:pPr>
            <a:endParaRPr b="1">
              <a:solidFill>
                <a:schemeClr val="dk1"/>
              </a:solidFill>
              <a:latin typeface="Sarabun"/>
              <a:ea typeface="Sarabun"/>
              <a:cs typeface="Sarabun"/>
              <a:sym typeface="Sarabun"/>
            </a:endParaRPr>
          </a:p>
          <a:p>
            <a:pPr marL="0" lvl="0" indent="0" algn="l" rtl="0">
              <a:lnSpc>
                <a:spcPct val="115000"/>
              </a:lnSpc>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13fba7347ed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13fba7347e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b="1"/>
              <a:t>Speaker notes:</a:t>
            </a:r>
            <a:endParaRPr b="1"/>
          </a:p>
          <a:p>
            <a:pPr marL="0" lvl="0" indent="0" algn="l" rtl="0">
              <a:lnSpc>
                <a:spcPct val="115000"/>
              </a:lnSpc>
              <a:spcBef>
                <a:spcPts val="0"/>
              </a:spcBef>
              <a:spcAft>
                <a:spcPts val="0"/>
              </a:spcAft>
              <a:buNone/>
            </a:pPr>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A frequent misconception is that Kooth is an app. We’d like to clarify that we’re not an app.</a:t>
            </a:r>
            <a:endParaRPr>
              <a:latin typeface="Maitree"/>
              <a:ea typeface="Maitree"/>
              <a:cs typeface="Maitree"/>
              <a:sym typeface="Maitree"/>
            </a:endParaRPr>
          </a:p>
          <a:p>
            <a:pPr marL="457200" lvl="0" indent="-298450" algn="l" rtl="0">
              <a:lnSpc>
                <a:spcPct val="115000"/>
              </a:lnSpc>
              <a:spcBef>
                <a:spcPts val="0"/>
              </a:spcBef>
              <a:spcAft>
                <a:spcPts val="0"/>
              </a:spcAft>
              <a:buSzPts val="1100"/>
              <a:buChar char="●"/>
            </a:pPr>
            <a:r>
              <a:rPr lang="en">
                <a:latin typeface="Maitree"/>
                <a:ea typeface="Maitree"/>
                <a:cs typeface="Maitree"/>
                <a:sym typeface="Maitree"/>
              </a:rPr>
              <a:t>But this means </a:t>
            </a:r>
            <a:r>
              <a:rPr lang="en" sz="1050">
                <a:solidFill>
                  <a:schemeClr val="dk1"/>
                </a:solidFill>
                <a:highlight>
                  <a:srgbClr val="FFFFFF"/>
                </a:highlight>
                <a:latin typeface="Maitree"/>
                <a:ea typeface="Maitree"/>
                <a:cs typeface="Maitree"/>
                <a:sym typeface="Maitree"/>
              </a:rPr>
              <a:t>we won't appear in your app downloads which we’ve heard can sometimes make people feel safe in knowing their use of Kooth has that extra layer of privacy and confidentiality. </a:t>
            </a:r>
            <a:endParaRPr>
              <a:latin typeface="Maitree"/>
              <a:ea typeface="Maitree"/>
              <a:cs typeface="Maitree"/>
              <a:sym typeface="Maitree"/>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136d2b6808e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136d2b6808e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b="1">
                <a:solidFill>
                  <a:schemeClr val="dk1"/>
                </a:solidFill>
              </a:rPr>
              <a:t>Speaker notes:</a:t>
            </a:r>
            <a:endParaRPr b="1">
              <a:solidFill>
                <a:schemeClr val="dk1"/>
              </a:solidFill>
            </a:endParaRPr>
          </a:p>
          <a:p>
            <a:pPr marL="0" lvl="0" indent="0" algn="l" rtl="0">
              <a:lnSpc>
                <a:spcPct val="115000"/>
              </a:lnSpc>
              <a:spcBef>
                <a:spcPts val="0"/>
              </a:spcBef>
              <a:spcAft>
                <a:spcPts val="0"/>
              </a:spcAft>
              <a:buNone/>
            </a:pPr>
            <a:endParaRPr b="1">
              <a:solidFill>
                <a:schemeClr val="dk1"/>
              </a:solidFill>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Once you’ve landed on kooth.com, you’ll probably notice a Join Kooth button which we’ve highlighted for you. </a:t>
            </a:r>
            <a:endParaRPr>
              <a:solidFill>
                <a:schemeClr val="dk1"/>
              </a:solidFill>
              <a:latin typeface="Maitree"/>
              <a:ea typeface="Maitree"/>
              <a:cs typeface="Maitree"/>
              <a:sym typeface="Maitree"/>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Simply click on the button and you’ll enter our sign up form.</a:t>
            </a:r>
            <a:endParaRPr>
              <a:solidFill>
                <a:schemeClr val="dk1"/>
              </a:solidFill>
              <a:latin typeface="Maitree"/>
              <a:ea typeface="Maitree"/>
              <a:cs typeface="Maitree"/>
              <a:sym typeface="Maitree"/>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136d2b6808e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136d2b6808e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b="1"/>
              <a:t>OPTIONAL SLIDE: </a:t>
            </a:r>
            <a:r>
              <a:rPr lang="en"/>
              <a:t>IF YOU’VE PRESENTED THE SIGN UP FLOW VIDEO YOU CAN DISREGARD THE 3 SIGN UP SLIDES </a:t>
            </a:r>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r>
              <a:rPr lang="en"/>
              <a:t>Speaker notes: </a:t>
            </a:r>
            <a:endParaRPr/>
          </a:p>
          <a:p>
            <a:pPr marL="0" lvl="0" indent="0" algn="l" rtl="0">
              <a:lnSpc>
                <a:spcPct val="115000"/>
              </a:lnSpc>
              <a:spcBef>
                <a:spcPts val="0"/>
              </a:spcBef>
              <a:spcAft>
                <a:spcPts val="0"/>
              </a:spcAft>
              <a:buNone/>
            </a:pP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You’re able to choose your local area by entering the first part of your home postcode. </a:t>
            </a:r>
            <a:endParaRPr>
              <a:latin typeface="Maitree"/>
              <a:ea typeface="Maitree"/>
              <a:cs typeface="Maitree"/>
              <a:sym typeface="Maitree"/>
            </a:endParaRPr>
          </a:p>
          <a:p>
            <a:pPr marL="457200" lvl="0" indent="-298450" algn="l" rtl="0">
              <a:lnSpc>
                <a:spcPct val="115000"/>
              </a:lnSpc>
              <a:spcBef>
                <a:spcPts val="0"/>
              </a:spcBef>
              <a:spcAft>
                <a:spcPts val="0"/>
              </a:spcAft>
              <a:buSzPts val="1100"/>
              <a:buFont typeface="Maitree"/>
              <a:buChar char="●"/>
            </a:pPr>
            <a:r>
              <a:rPr lang="en">
                <a:latin typeface="Maitree"/>
                <a:ea typeface="Maitree"/>
                <a:cs typeface="Maitree"/>
                <a:sym typeface="Maitree"/>
              </a:rPr>
              <a:t>Or you can find your local area by choosing from our dropdown list. </a:t>
            </a:r>
            <a:endParaRPr>
              <a:latin typeface="Maitree"/>
              <a:ea typeface="Maitree"/>
              <a:cs typeface="Maitree"/>
              <a:sym typeface="Maitree"/>
            </a:endParaRPr>
          </a:p>
          <a:p>
            <a:pPr marL="0" lvl="0" indent="0" algn="l" rtl="0">
              <a:lnSpc>
                <a:spcPct val="115000"/>
              </a:lnSpc>
              <a:spcBef>
                <a:spcPts val="0"/>
              </a:spcBef>
              <a:spcAft>
                <a:spcPts val="0"/>
              </a:spcAft>
              <a:buNone/>
            </a:pPr>
            <a:endParaRPr/>
          </a:p>
          <a:p>
            <a:pPr marL="0" lvl="0" indent="0" algn="l" rtl="0">
              <a:lnSpc>
                <a:spcPct val="115000"/>
              </a:lnSpc>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4556cc204e_8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4556cc204e_8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400">
                <a:solidFill>
                  <a:schemeClr val="dk1"/>
                </a:solidFill>
                <a:latin typeface="Montserrat"/>
                <a:ea typeface="Montserrat"/>
                <a:cs typeface="Montserrat"/>
                <a:sym typeface="Montserrat"/>
              </a:rPr>
              <a:t>Speaker notes:</a:t>
            </a:r>
            <a:endParaRPr sz="1400">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Clr>
                <a:schemeClr val="dk1"/>
              </a:buClr>
              <a:buSzPts val="1100"/>
              <a:buFont typeface="Arial"/>
              <a:buNone/>
            </a:pPr>
            <a:endParaRPr sz="1400" b="1" i="1">
              <a:solidFill>
                <a:schemeClr val="dk1"/>
              </a:solidFill>
              <a:latin typeface="Montserrat"/>
              <a:ea typeface="Montserrat"/>
              <a:cs typeface="Montserrat"/>
              <a:sym typeface="Montserrat"/>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The first part of your postcode will likely be the first 2,3 or 4 letters. For example, if your postcode is NW6 4RN, simply enter NW6.</a:t>
            </a:r>
            <a:endParaRPr>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Or, using the drop down list, you can choose your area and then choose the place that’s closest to you. </a:t>
            </a: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sz="1150">
              <a:solidFill>
                <a:srgbClr val="1D1C1D"/>
              </a:solidFill>
              <a:highlight>
                <a:srgbClr val="F8F8F8"/>
              </a:highlight>
              <a:latin typeface="Maitree"/>
              <a:ea typeface="Maitree"/>
              <a:cs typeface="Maitree"/>
              <a:sym typeface="Maitree"/>
            </a:endParaRPr>
          </a:p>
          <a:p>
            <a:pPr marL="0" lvl="0" indent="0" algn="l" rtl="0">
              <a:lnSpc>
                <a:spcPct val="115000"/>
              </a:lnSpc>
              <a:spcBef>
                <a:spcPts val="0"/>
              </a:spcBef>
              <a:spcAft>
                <a:spcPts val="0"/>
              </a:spcAft>
              <a:buNone/>
            </a:pPr>
            <a:r>
              <a:rPr lang="en" sz="1150" b="1">
                <a:solidFill>
                  <a:srgbClr val="1D1C1D"/>
                </a:solidFill>
                <a:highlight>
                  <a:schemeClr val="lt1"/>
                </a:highlight>
                <a:latin typeface="Maitree"/>
                <a:ea typeface="Maitree"/>
                <a:cs typeface="Maitree"/>
                <a:sym typeface="Maitree"/>
              </a:rPr>
              <a:t>Guidance to KEL ‼️:</a:t>
            </a:r>
            <a:r>
              <a:rPr lang="en" sz="1150">
                <a:solidFill>
                  <a:srgbClr val="1D1C1D"/>
                </a:solidFill>
                <a:highlight>
                  <a:schemeClr val="lt1"/>
                </a:highlight>
                <a:latin typeface="Maitree"/>
                <a:ea typeface="Maitree"/>
                <a:cs typeface="Maitree"/>
                <a:sym typeface="Maitree"/>
              </a:rPr>
              <a:t> Please try and ensure you know the area/location and sub-location/place for whatever school or setting you’re presenting in and try to emphasise this to your audience </a:t>
            </a:r>
            <a:endParaRPr sz="1200">
              <a:solidFill>
                <a:schemeClr val="dk1"/>
              </a:solidFill>
              <a:highlight>
                <a:schemeClr val="lt1"/>
              </a:highlight>
              <a:latin typeface="Maitree"/>
              <a:ea typeface="Maitree"/>
              <a:cs typeface="Maitree"/>
              <a:sym typeface="Maitree"/>
            </a:endParaRPr>
          </a:p>
          <a:p>
            <a:pPr marL="457200" lvl="0" indent="0" algn="l" rtl="0">
              <a:lnSpc>
                <a:spcPct val="115000"/>
              </a:lnSpc>
              <a:spcBef>
                <a:spcPts val="0"/>
              </a:spcBef>
              <a:spcAft>
                <a:spcPts val="0"/>
              </a:spcAft>
              <a:buNone/>
            </a:pPr>
            <a:endParaRPr sz="1200" b="1">
              <a:solidFill>
                <a:schemeClr val="dk1"/>
              </a:solidFill>
              <a:latin typeface="Montserrat"/>
              <a:ea typeface="Montserrat"/>
              <a:cs typeface="Montserrat"/>
              <a:sym typeface="Montserrat"/>
            </a:endParaRPr>
          </a:p>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14556cc204e_8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14556cc204e_8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400" b="1">
                <a:solidFill>
                  <a:schemeClr val="dk1"/>
                </a:solidFill>
                <a:latin typeface="Montserrat"/>
                <a:ea typeface="Montserrat"/>
                <a:cs typeface="Montserrat"/>
                <a:sym typeface="Montserrat"/>
              </a:rPr>
              <a:t>Speaker notes:</a:t>
            </a:r>
            <a:endParaRPr sz="1400" b="1">
              <a:solidFill>
                <a:schemeClr val="dk1"/>
              </a:solidFill>
              <a:latin typeface="Montserrat"/>
              <a:ea typeface="Montserrat"/>
              <a:cs typeface="Montserrat"/>
              <a:sym typeface="Montserrat"/>
            </a:endParaRPr>
          </a:p>
          <a:p>
            <a:pPr marL="0" lvl="0" indent="0" algn="l" rtl="0">
              <a:lnSpc>
                <a:spcPct val="106999"/>
              </a:lnSpc>
              <a:spcBef>
                <a:spcPts val="0"/>
              </a:spcBef>
              <a:spcAft>
                <a:spcPts val="0"/>
              </a:spcAft>
              <a:buClr>
                <a:schemeClr val="dk1"/>
              </a:buClr>
              <a:buSzPts val="1100"/>
              <a:buFont typeface="Arial"/>
              <a:buNone/>
            </a:pPr>
            <a:r>
              <a:rPr lang="en" sz="1200">
                <a:solidFill>
                  <a:schemeClr val="dk1"/>
                </a:solidFill>
                <a:latin typeface="Maitree"/>
                <a:ea typeface="Maitree"/>
                <a:cs typeface="Maitree"/>
                <a:sym typeface="Maitree"/>
              </a:rPr>
              <a:t>We ask for this information to make sure that any interaction we have with an individual is appropriate for them’, which gives some understanding as to why they are giving us this info. </a:t>
            </a:r>
            <a:endParaRPr sz="1400" b="1">
              <a:solidFill>
                <a:schemeClr val="dk1"/>
              </a:solidFill>
              <a:latin typeface="Maitree"/>
              <a:ea typeface="Maitree"/>
              <a:cs typeface="Maitree"/>
              <a:sym typeface="Maitree"/>
            </a:endParaRPr>
          </a:p>
          <a:p>
            <a:pPr marL="0" lvl="0" indent="0" algn="l" rtl="0">
              <a:lnSpc>
                <a:spcPct val="115000"/>
              </a:lnSpc>
              <a:spcBef>
                <a:spcPts val="800"/>
              </a:spcBef>
              <a:spcAft>
                <a:spcPts val="0"/>
              </a:spcAft>
              <a:buNone/>
            </a:pPr>
            <a:endParaRPr sz="1400" b="1" i="1">
              <a:solidFill>
                <a:schemeClr val="dk1"/>
              </a:solidFill>
              <a:latin typeface="Maitree"/>
              <a:ea typeface="Maitree"/>
              <a:cs typeface="Maitree"/>
              <a:sym typeface="Maitree"/>
            </a:endParaRPr>
          </a:p>
          <a:p>
            <a:pPr marL="0" lvl="0" indent="0" algn="l" rtl="0">
              <a:lnSpc>
                <a:spcPct val="115000"/>
              </a:lnSpc>
              <a:spcBef>
                <a:spcPts val="0"/>
              </a:spcBef>
              <a:spcAft>
                <a:spcPts val="0"/>
              </a:spcAft>
              <a:buClr>
                <a:schemeClr val="dk1"/>
              </a:buClr>
              <a:buSzPts val="1100"/>
              <a:buFont typeface="Arial"/>
              <a:buNone/>
            </a:pPr>
            <a:r>
              <a:rPr lang="en" sz="1400" b="1" i="1">
                <a:solidFill>
                  <a:schemeClr val="dk1"/>
                </a:solidFill>
                <a:latin typeface="Maitree"/>
                <a:ea typeface="Maitree"/>
                <a:cs typeface="Maitree"/>
                <a:sym typeface="Maitree"/>
              </a:rPr>
              <a:t>Your username: Our tips</a:t>
            </a:r>
            <a:endParaRPr sz="1400" b="1" i="1">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Avoid using your real name</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And gamertags or social media handles </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Any personal information</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Also avoid any swear words or inappropriate language</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Keep your password in a safe place because we can’t send you a new one. </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i="1">
                <a:solidFill>
                  <a:schemeClr val="dk1"/>
                </a:solidFill>
                <a:latin typeface="Maitree"/>
                <a:ea typeface="Maitree"/>
                <a:cs typeface="Maitree"/>
                <a:sym typeface="Maitree"/>
              </a:rPr>
              <a:t>This is because we don’t collect email addresses. We want to protect your identity but it does mean we cannot send you a password reset email.” </a:t>
            </a: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136d2b6808e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136d2b6808e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b="1">
              <a:solidFill>
                <a:schemeClr val="dk1"/>
              </a:solidFill>
              <a:latin typeface="Sarabun"/>
              <a:ea typeface="Sarabun"/>
              <a:cs typeface="Sarabun"/>
              <a:sym typeface="Sarabun"/>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41acc12663d4875d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41acc12663d4875d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00" b="1">
                <a:solidFill>
                  <a:srgbClr val="FF4566"/>
                </a:solidFill>
                <a:latin typeface="Montserrat"/>
                <a:ea typeface="Montserrat"/>
                <a:cs typeface="Montserrat"/>
                <a:sym typeface="Montserrat"/>
              </a:rPr>
              <a:t>⚠️ Slide guideline </a:t>
            </a:r>
            <a:endParaRPr sz="1400" b="1">
              <a:solidFill>
                <a:schemeClr val="dk1"/>
              </a:solidFill>
              <a:latin typeface="Montserrat"/>
              <a:ea typeface="Montserrat"/>
              <a:cs typeface="Montserrat"/>
              <a:sym typeface="Montserrat"/>
            </a:endParaRPr>
          </a:p>
          <a:p>
            <a:pPr marL="0" lvl="0" indent="0" algn="l" rtl="0">
              <a:spcBef>
                <a:spcPts val="0"/>
              </a:spcBef>
              <a:spcAft>
                <a:spcPts val="0"/>
              </a:spcAft>
              <a:buNone/>
            </a:pPr>
            <a:endParaRPr sz="1200" b="1">
              <a:solidFill>
                <a:schemeClr val="dk1"/>
              </a:solidFill>
              <a:latin typeface="Montserrat"/>
              <a:ea typeface="Montserrat"/>
              <a:cs typeface="Montserrat"/>
              <a:sym typeface="Montserrat"/>
            </a:endParaRPr>
          </a:p>
          <a:p>
            <a:pPr marL="0" lvl="0" indent="0" algn="l" rtl="0">
              <a:spcBef>
                <a:spcPts val="0"/>
              </a:spcBef>
              <a:spcAft>
                <a:spcPts val="0"/>
              </a:spcAft>
              <a:buNone/>
            </a:pPr>
            <a:r>
              <a:rPr lang="en" sz="1200">
                <a:solidFill>
                  <a:schemeClr val="dk1"/>
                </a:solidFill>
                <a:latin typeface="Maitree"/>
                <a:ea typeface="Maitree"/>
                <a:cs typeface="Maitree"/>
                <a:sym typeface="Maitree"/>
              </a:rPr>
              <a:t>If you’re low on time, you can use this slide to outline and explain the different features on Kooth. </a:t>
            </a:r>
            <a:endParaRPr sz="1200">
              <a:solidFill>
                <a:schemeClr val="dk1"/>
              </a:solidFill>
              <a:latin typeface="Maitree"/>
              <a:ea typeface="Maitree"/>
              <a:cs typeface="Maitree"/>
              <a:sym typeface="Maitree"/>
            </a:endParaRPr>
          </a:p>
          <a:p>
            <a:pPr marL="0" lvl="0" indent="0" algn="l" rtl="0">
              <a:spcBef>
                <a:spcPts val="0"/>
              </a:spcBef>
              <a:spcAft>
                <a:spcPts val="0"/>
              </a:spcAft>
              <a:buNone/>
            </a:pPr>
            <a:endParaRPr sz="1200">
              <a:solidFill>
                <a:schemeClr val="dk1"/>
              </a:solidFill>
              <a:latin typeface="Maitree"/>
              <a:ea typeface="Maitree"/>
              <a:cs typeface="Maitree"/>
              <a:sym typeface="Maitree"/>
            </a:endParaRPr>
          </a:p>
          <a:p>
            <a:pPr marL="0" lvl="0" indent="0" algn="l" rtl="0">
              <a:spcBef>
                <a:spcPts val="0"/>
              </a:spcBef>
              <a:spcAft>
                <a:spcPts val="0"/>
              </a:spcAft>
              <a:buClr>
                <a:schemeClr val="dk1"/>
              </a:buClr>
              <a:buSzPts val="1100"/>
              <a:buFont typeface="Arial"/>
              <a:buNone/>
            </a:pPr>
            <a:r>
              <a:rPr lang="en" sz="1200">
                <a:solidFill>
                  <a:schemeClr val="dk1"/>
                </a:solidFill>
                <a:latin typeface="Maitree"/>
                <a:ea typeface="Maitree"/>
                <a:cs typeface="Maitree"/>
                <a:sym typeface="Maitree"/>
              </a:rPr>
              <a:t>Conversely, if you’ve got we recommended using the time, the slides that cover each feature in more detail are highly useful.</a:t>
            </a:r>
            <a:endParaRPr sz="1200">
              <a:solidFill>
                <a:schemeClr val="dk1"/>
              </a:solidFill>
              <a:latin typeface="Maitree"/>
              <a:ea typeface="Maitree"/>
              <a:cs typeface="Maitree"/>
              <a:sym typeface="Maitree"/>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136d2b6808e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136d2b6808e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solidFill>
                  <a:schemeClr val="dk1"/>
                </a:solidFill>
                <a:latin typeface="Montserrat"/>
                <a:ea typeface="Montserrat"/>
                <a:cs typeface="Montserrat"/>
                <a:sym typeface="Montserrat"/>
              </a:rPr>
              <a:t>OPTIONAL SLIDE DEPENDANT ON THE TIME YOU HAVE </a:t>
            </a:r>
            <a:endParaRPr sz="1200" b="1">
              <a:solidFill>
                <a:schemeClr val="dk1"/>
              </a:solidFill>
              <a:latin typeface="Montserrat"/>
              <a:ea typeface="Montserrat"/>
              <a:cs typeface="Montserrat"/>
              <a:sym typeface="Montserrat"/>
            </a:endParaRPr>
          </a:p>
          <a:p>
            <a:pPr marL="0" lvl="0" indent="0" algn="l" rtl="0">
              <a:spcBef>
                <a:spcPts val="0"/>
              </a:spcBef>
              <a:spcAft>
                <a:spcPts val="0"/>
              </a:spcAft>
              <a:buNone/>
            </a:pPr>
            <a:endParaRPr sz="12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r>
              <a:rPr lang="en" sz="1400" b="1">
                <a:solidFill>
                  <a:schemeClr val="dk1"/>
                </a:solidFill>
                <a:latin typeface="Montserrat"/>
                <a:ea typeface="Montserrat"/>
                <a:cs typeface="Montserrat"/>
                <a:sym typeface="Montserrat"/>
              </a:rPr>
              <a:t>Speaker notes:</a:t>
            </a:r>
            <a:endParaRPr sz="1300" b="1">
              <a:solidFill>
                <a:srgbClr val="111111"/>
              </a:solidFill>
              <a:highlight>
                <a:srgbClr val="FFFFFF"/>
              </a:highlight>
              <a:latin typeface="Roboto"/>
              <a:ea typeface="Roboto"/>
              <a:cs typeface="Roboto"/>
              <a:sym typeface="Roboto"/>
            </a:endParaRPr>
          </a:p>
          <a:p>
            <a:pPr marL="457200" lvl="0" indent="-317500" algn="l" rtl="0">
              <a:lnSpc>
                <a:spcPct val="137500"/>
              </a:lnSpc>
              <a:spcBef>
                <a:spcPts val="600"/>
              </a:spcBef>
              <a:spcAft>
                <a:spcPts val="0"/>
              </a:spcAft>
              <a:buClr>
                <a:schemeClr val="dk1"/>
              </a:buClr>
              <a:buSzPts val="1400"/>
              <a:buFont typeface="Maitree"/>
              <a:buChar char="●"/>
            </a:pPr>
            <a:r>
              <a:rPr lang="en">
                <a:solidFill>
                  <a:srgbClr val="111111"/>
                </a:solidFill>
                <a:highlight>
                  <a:schemeClr val="lt1"/>
                </a:highlight>
                <a:latin typeface="Maitree"/>
                <a:ea typeface="Maitree"/>
                <a:cs typeface="Maitree"/>
                <a:sym typeface="Maitree"/>
              </a:rPr>
              <a:t>Here you can get professional support and advice via online chat sessions lasting up to 1 hour.</a:t>
            </a:r>
            <a:endParaRPr>
              <a:solidFill>
                <a:srgbClr val="111111"/>
              </a:solidFill>
              <a:highlight>
                <a:schemeClr val="lt1"/>
              </a:highlight>
              <a:latin typeface="Maitree"/>
              <a:ea typeface="Maitree"/>
              <a:cs typeface="Maitree"/>
              <a:sym typeface="Maitree"/>
            </a:endParaRPr>
          </a:p>
          <a:p>
            <a:pPr marL="457200" lvl="0" indent="-298450" algn="l" rtl="0">
              <a:lnSpc>
                <a:spcPct val="120000"/>
              </a:lnSpc>
              <a:spcBef>
                <a:spcPts val="0"/>
              </a:spcBef>
              <a:spcAft>
                <a:spcPts val="0"/>
              </a:spcAft>
              <a:buClr>
                <a:srgbClr val="111111"/>
              </a:buClr>
              <a:buSzPts val="1100"/>
              <a:buFont typeface="Maitree"/>
              <a:buChar char="●"/>
            </a:pPr>
            <a:r>
              <a:rPr lang="en" sz="1300">
                <a:solidFill>
                  <a:srgbClr val="111111"/>
                </a:solidFill>
                <a:highlight>
                  <a:schemeClr val="lt1"/>
                </a:highlight>
                <a:latin typeface="Maitree"/>
                <a:ea typeface="Maitree"/>
                <a:cs typeface="Maitree"/>
                <a:sym typeface="Maitree"/>
              </a:rPr>
              <a:t>To request a chat, simply select “chat” on the homepage and then “join that chat queue”. </a:t>
            </a:r>
            <a:endParaRPr sz="1300">
              <a:solidFill>
                <a:srgbClr val="111111"/>
              </a:solidFill>
              <a:highlight>
                <a:schemeClr val="lt1"/>
              </a:highlight>
              <a:latin typeface="Maitree"/>
              <a:ea typeface="Maitree"/>
              <a:cs typeface="Maitree"/>
              <a:sym typeface="Maitree"/>
            </a:endParaRPr>
          </a:p>
          <a:p>
            <a:pPr marL="457200" lvl="0" indent="-311150" algn="l" rtl="0">
              <a:lnSpc>
                <a:spcPct val="120000"/>
              </a:lnSpc>
              <a:spcBef>
                <a:spcPts val="0"/>
              </a:spcBef>
              <a:spcAft>
                <a:spcPts val="0"/>
              </a:spcAft>
              <a:buClr>
                <a:srgbClr val="111111"/>
              </a:buClr>
              <a:buSzPts val="1300"/>
              <a:buFont typeface="Maitree"/>
              <a:buChar char="●"/>
            </a:pPr>
            <a:r>
              <a:rPr lang="en" sz="1150">
                <a:solidFill>
                  <a:srgbClr val="1D1C1D"/>
                </a:solidFill>
                <a:highlight>
                  <a:schemeClr val="lt1"/>
                </a:highlight>
                <a:latin typeface="Maitree"/>
                <a:ea typeface="Maitree"/>
                <a:cs typeface="Maitree"/>
                <a:sym typeface="Maitree"/>
              </a:rPr>
              <a:t>To clarify, when we say text-based chat, this means there are no voice calls or video calls involved when you speak with the Kooth team.</a:t>
            </a:r>
            <a:endParaRPr sz="1300">
              <a:solidFill>
                <a:srgbClr val="111111"/>
              </a:solidFill>
              <a:highlight>
                <a:schemeClr val="lt1"/>
              </a:highlight>
              <a:latin typeface="Maitree"/>
              <a:ea typeface="Maitree"/>
              <a:cs typeface="Maitree"/>
              <a:sym typeface="Maitree"/>
            </a:endParaRPr>
          </a:p>
          <a:p>
            <a:pPr marL="457200" lvl="0" indent="-317500" algn="l" rtl="0">
              <a:lnSpc>
                <a:spcPct val="137500"/>
              </a:lnSpc>
              <a:spcBef>
                <a:spcPts val="0"/>
              </a:spcBef>
              <a:spcAft>
                <a:spcPts val="0"/>
              </a:spcAft>
              <a:buClr>
                <a:schemeClr val="dk1"/>
              </a:buClr>
              <a:buSzPts val="1400"/>
              <a:buFont typeface="Maitree"/>
              <a:buChar char="●"/>
            </a:pPr>
            <a:r>
              <a:rPr lang="en">
                <a:solidFill>
                  <a:srgbClr val="111111"/>
                </a:solidFill>
                <a:highlight>
                  <a:schemeClr val="lt1"/>
                </a:highlight>
                <a:latin typeface="Maitree"/>
                <a:ea typeface="Maitree"/>
                <a:cs typeface="Maitree"/>
                <a:sym typeface="Maitree"/>
              </a:rPr>
              <a:t>We try our best to chat with everyone, but if you are unable to get a chat right away, we recommend waiting a short while but if the wait is too long for you, try again another day or message the team inbox.</a:t>
            </a:r>
            <a:endParaRPr>
              <a:solidFill>
                <a:srgbClr val="111111"/>
              </a:solidFill>
              <a:highlight>
                <a:schemeClr val="lt1"/>
              </a:highlight>
              <a:latin typeface="Maitree"/>
              <a:ea typeface="Maitree"/>
              <a:cs typeface="Maitree"/>
              <a:sym typeface="Maitree"/>
            </a:endParaRPr>
          </a:p>
          <a:p>
            <a:pPr marL="457200" lvl="0" indent="-298450" algn="l" rtl="0">
              <a:lnSpc>
                <a:spcPct val="137500"/>
              </a:lnSpc>
              <a:spcBef>
                <a:spcPts val="0"/>
              </a:spcBef>
              <a:spcAft>
                <a:spcPts val="0"/>
              </a:spcAft>
              <a:buClr>
                <a:srgbClr val="111111"/>
              </a:buClr>
              <a:buSzPts val="1100"/>
              <a:buFont typeface="Maitree"/>
              <a:buChar char="●"/>
            </a:pPr>
            <a:r>
              <a:rPr lang="en">
                <a:solidFill>
                  <a:srgbClr val="111111"/>
                </a:solidFill>
                <a:highlight>
                  <a:schemeClr val="lt1"/>
                </a:highlight>
                <a:latin typeface="Maitree"/>
                <a:ea typeface="Maitree"/>
                <a:cs typeface="Maitree"/>
                <a:sym typeface="Maitree"/>
              </a:rPr>
              <a:t>This is a helpful article but you’ll need to log-in to a test account to access it - </a:t>
            </a:r>
            <a:r>
              <a:rPr lang="en" u="sng">
                <a:solidFill>
                  <a:schemeClr val="hlink"/>
                </a:solidFill>
                <a:highlight>
                  <a:schemeClr val="lt1"/>
                </a:highlight>
                <a:latin typeface="Maitree"/>
                <a:ea typeface="Maitree"/>
                <a:cs typeface="Maitree"/>
                <a:sym typeface="Maitree"/>
                <a:hlinkClick r:id="rId3"/>
              </a:rPr>
              <a:t>https://www.kooth.com/members.html/magazine/articles/0a50664f-af65-499a-a9ae-767cef78cc78</a:t>
            </a:r>
            <a:r>
              <a:rPr lang="en">
                <a:solidFill>
                  <a:srgbClr val="111111"/>
                </a:solidFill>
                <a:highlight>
                  <a:schemeClr val="lt1"/>
                </a:highlight>
                <a:latin typeface="Maitree"/>
                <a:ea typeface="Maitree"/>
                <a:cs typeface="Maitree"/>
                <a:sym typeface="Maitree"/>
              </a:rPr>
              <a:t> </a:t>
            </a:r>
            <a:endParaRPr>
              <a:solidFill>
                <a:srgbClr val="111111"/>
              </a:solidFill>
              <a:highlight>
                <a:schemeClr val="lt1"/>
              </a:highlight>
              <a:latin typeface="Maitree"/>
              <a:ea typeface="Maitree"/>
              <a:cs typeface="Maitree"/>
              <a:sym typeface="Maitree"/>
            </a:endParaRPr>
          </a:p>
          <a:p>
            <a:pPr marL="457200" lvl="0" indent="0" algn="l" rtl="0">
              <a:lnSpc>
                <a:spcPct val="120000"/>
              </a:lnSpc>
              <a:spcBef>
                <a:spcPts val="1200"/>
              </a:spcBef>
              <a:spcAft>
                <a:spcPts val="0"/>
              </a:spcAft>
              <a:buNone/>
            </a:pPr>
            <a:endParaRPr sz="1300" b="1">
              <a:solidFill>
                <a:srgbClr val="111111"/>
              </a:solidFill>
              <a:highlight>
                <a:srgbClr val="FFFFFF"/>
              </a:highlight>
              <a:latin typeface="Roboto"/>
              <a:ea typeface="Roboto"/>
              <a:cs typeface="Roboto"/>
              <a:sym typeface="Roboto"/>
            </a:endParaRPr>
          </a:p>
          <a:p>
            <a:pPr marL="457200" lvl="0" indent="0" algn="l" rtl="0">
              <a:lnSpc>
                <a:spcPct val="115000"/>
              </a:lnSpc>
              <a:spcBef>
                <a:spcPts val="0"/>
              </a:spcBef>
              <a:spcAft>
                <a:spcPts val="0"/>
              </a:spcAft>
              <a:buNone/>
            </a:pPr>
            <a:endParaRPr sz="1400">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400">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Clr>
                <a:schemeClr val="dk1"/>
              </a:buClr>
              <a:buSzPts val="1100"/>
              <a:buFont typeface="Arial"/>
              <a:buNone/>
            </a:pPr>
            <a:endParaRPr sz="1400">
              <a:solidFill>
                <a:schemeClr val="dk1"/>
              </a:solidFill>
              <a:latin typeface="Montserrat"/>
              <a:ea typeface="Montserrat"/>
              <a:cs typeface="Montserrat"/>
              <a:sym typeface="Montserrat"/>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136d2b6808e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136d2b6808e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400" b="1">
                <a:solidFill>
                  <a:schemeClr val="dk1"/>
                </a:solidFill>
                <a:latin typeface="Montserrat"/>
                <a:ea typeface="Montserrat"/>
                <a:cs typeface="Montserrat"/>
                <a:sym typeface="Montserrat"/>
              </a:rPr>
              <a:t>Speaker notes:</a:t>
            </a:r>
            <a:endParaRPr sz="12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200" b="1">
              <a:solidFill>
                <a:schemeClr val="dk1"/>
              </a:solidFill>
              <a:latin typeface="Montserrat"/>
              <a:ea typeface="Montserrat"/>
              <a:cs typeface="Montserrat"/>
              <a:sym typeface="Montserrat"/>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We offer slightly reduced hours around the Christmas and New Year Period but still are here for you.</a:t>
            </a:r>
            <a:endParaRPr>
              <a:solidFill>
                <a:schemeClr val="dk1"/>
              </a:solidFill>
              <a:latin typeface="Maitree"/>
              <a:ea typeface="Maitree"/>
              <a:cs typeface="Maitree"/>
              <a:sym typeface="Maitree"/>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At busier periods, you may have not be able to enter a chat with someone right away and there may be a bit of a waiting time. </a:t>
            </a:r>
            <a:endParaRPr>
              <a:solidFill>
                <a:schemeClr val="dk1"/>
              </a:solidFill>
              <a:latin typeface="Maitree"/>
              <a:ea typeface="Maitree"/>
              <a:cs typeface="Maitree"/>
              <a:sym typeface="Maitree"/>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However, we recommend you explore other parts of Kooth whilst you wait. </a:t>
            </a:r>
            <a:endParaRPr>
              <a:solidFill>
                <a:schemeClr val="dk1"/>
              </a:solidFill>
              <a:latin typeface="Maitree"/>
              <a:ea typeface="Maitree"/>
              <a:cs typeface="Maitree"/>
              <a:sym typeface="Maitree"/>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This might include reading article, Contributing to a discussion board or even trying one of our mini activities. </a:t>
            </a:r>
            <a:endParaRPr>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a:solidFill>
                <a:schemeClr val="dk1"/>
              </a:solidFill>
              <a:latin typeface="Maitree"/>
              <a:ea typeface="Maitree"/>
              <a:cs typeface="Maitree"/>
              <a:sym typeface="Maitree"/>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We also recognise that engaging in a live chat may either not be available instantly or not be what you’re seeking. </a:t>
            </a:r>
            <a:endParaRPr>
              <a:solidFill>
                <a:schemeClr val="dk1"/>
              </a:solidFill>
              <a:latin typeface="Maitree"/>
              <a:ea typeface="Maitree"/>
              <a:cs typeface="Maitree"/>
              <a:sym typeface="Maitree"/>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If you feel like reaching out for support but prefer not to do this via a live chat session, then you can send a message to our team inbox and a member of our team aim to respond to you as soon as they can. They aim for 24-48 hours although this may vary during busy periods.</a:t>
            </a:r>
            <a:endParaRPr>
              <a:solidFill>
                <a:schemeClr val="dk1"/>
              </a:solidFill>
              <a:latin typeface="Maitree"/>
              <a:ea typeface="Maitree"/>
              <a:cs typeface="Maitree"/>
              <a:sym typeface="Maitree"/>
            </a:endParaRPr>
          </a:p>
          <a:p>
            <a:pPr marL="457200" lvl="0" indent="-298450" algn="l" rtl="0">
              <a:lnSpc>
                <a:spcPct val="115000"/>
              </a:lnSpc>
              <a:spcBef>
                <a:spcPts val="0"/>
              </a:spcBef>
              <a:spcAft>
                <a:spcPts val="0"/>
              </a:spcAft>
              <a:buClr>
                <a:schemeClr val="dk1"/>
              </a:buClr>
              <a:buSzPts val="1100"/>
              <a:buFont typeface="Maitree"/>
              <a:buChar char="●"/>
            </a:pPr>
            <a:r>
              <a:rPr lang="en">
                <a:solidFill>
                  <a:schemeClr val="dk1"/>
                </a:solidFill>
                <a:latin typeface="Maitree"/>
                <a:ea typeface="Maitree"/>
                <a:cs typeface="Maitree"/>
                <a:sym typeface="Maitree"/>
              </a:rPr>
              <a:t>This would be in the same way you might send an email to someone and they’ll respond back to you when they can.</a:t>
            </a:r>
            <a:endParaRPr>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b="1">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a:solidFill>
                <a:schemeClr val="dk1"/>
              </a:solidFill>
              <a:latin typeface="Maitree"/>
              <a:ea typeface="Maitree"/>
              <a:cs typeface="Maitree"/>
              <a:sym typeface="Maitree"/>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136d2b6808e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136d2b6808e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200" b="1">
                <a:solidFill>
                  <a:schemeClr val="dk1"/>
                </a:solidFill>
                <a:latin typeface="Montserrat"/>
                <a:ea typeface="Montserrat"/>
                <a:cs typeface="Montserrat"/>
                <a:sym typeface="Montserrat"/>
              </a:rPr>
              <a:t>Speaker notes:</a:t>
            </a:r>
            <a:endParaRPr sz="1200" b="1">
              <a:solidFill>
                <a:schemeClr val="dk1"/>
              </a:solidFill>
              <a:latin typeface="Montserrat"/>
              <a:ea typeface="Montserrat"/>
              <a:cs typeface="Montserrat"/>
              <a:sym typeface="Montserrat"/>
            </a:endParaRPr>
          </a:p>
          <a:p>
            <a:pPr marL="457200" lvl="0" indent="0" algn="l" rtl="0">
              <a:lnSpc>
                <a:spcPct val="115000"/>
              </a:lnSpc>
              <a:spcBef>
                <a:spcPts val="0"/>
              </a:spcBef>
              <a:spcAft>
                <a:spcPts val="0"/>
              </a:spcAft>
              <a:buNone/>
            </a:pPr>
            <a:endParaRPr sz="1200">
              <a:solidFill>
                <a:schemeClr val="dk1"/>
              </a:solidFill>
              <a:latin typeface="Montserrat"/>
              <a:ea typeface="Montserrat"/>
              <a:cs typeface="Montserrat"/>
              <a:sym typeface="Montserrat"/>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highlight>
                  <a:srgbClr val="FFFFFF"/>
                </a:highlight>
                <a:latin typeface="Maitree"/>
                <a:ea typeface="Maitree"/>
                <a:cs typeface="Maitree"/>
                <a:sym typeface="Maitree"/>
              </a:rPr>
              <a:t>We will work with you to figure out the best way that Kooth can support you</a:t>
            </a:r>
            <a:endParaRPr sz="1200">
              <a:solidFill>
                <a:schemeClr val="dk1"/>
              </a:solidFill>
              <a:highlight>
                <a:srgbClr val="FFFFFF"/>
              </a:highlight>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highlight>
                  <a:srgbClr val="FFFFFF"/>
                </a:highlight>
                <a:latin typeface="Maitree"/>
                <a:ea typeface="Maitree"/>
                <a:cs typeface="Maitree"/>
                <a:sym typeface="Maitree"/>
              </a:rPr>
              <a:t>This might be through ad hoc/when you feel like it drop in sessions in which you can have up to 1 hour per week or more structured, weekly sessions with the same named member of our team that you’ll work with over the duration of your sessions.</a:t>
            </a:r>
            <a:endParaRPr sz="1200">
              <a:solidFill>
                <a:schemeClr val="dk1"/>
              </a:solidFill>
              <a:highlight>
                <a:srgbClr val="FFFFFF"/>
              </a:highlight>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highlight>
                  <a:srgbClr val="FFFFFF"/>
                </a:highlight>
                <a:latin typeface="Maitree"/>
                <a:ea typeface="Maitree"/>
                <a:cs typeface="Maitree"/>
                <a:sym typeface="Maitree"/>
              </a:rPr>
              <a:t>We’ll also discuss with you how you can make the most of other parts of the site to help you make the most of everything Kooth has to offer.</a:t>
            </a:r>
            <a:endParaRPr sz="1200">
              <a:solidFill>
                <a:schemeClr val="dk1"/>
              </a:solidFill>
              <a:highlight>
                <a:srgbClr val="FFFFFF"/>
              </a:highlight>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highlight>
                  <a:srgbClr val="FFFFFF"/>
                </a:highlight>
                <a:latin typeface="Maitree"/>
                <a:ea typeface="Maitree"/>
                <a:cs typeface="Maitree"/>
                <a:sym typeface="Maitree"/>
              </a:rPr>
              <a:t>Essentially, your first chat is a chance for us to get to know you and to understand how we can offer you the support you need.</a:t>
            </a:r>
            <a:endParaRPr sz="1200">
              <a:solidFill>
                <a:schemeClr val="dk1"/>
              </a:solidFill>
              <a:highlight>
                <a:srgbClr val="FFFFFF"/>
              </a:highlight>
              <a:latin typeface="Maitree"/>
              <a:ea typeface="Maitree"/>
              <a:cs typeface="Maitree"/>
              <a:sym typeface="Maitree"/>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136d2b6808e_0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g136d2b6808e_0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400" b="1">
                <a:solidFill>
                  <a:schemeClr val="dk1"/>
                </a:solidFill>
                <a:latin typeface="Montserrat"/>
                <a:ea typeface="Montserrat"/>
                <a:cs typeface="Montserrat"/>
                <a:sym typeface="Montserrat"/>
              </a:rPr>
              <a:t>Speaker notes:</a:t>
            </a:r>
            <a:endParaRPr sz="14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400" b="1">
              <a:solidFill>
                <a:schemeClr val="dk1"/>
              </a:solidFill>
              <a:latin typeface="Montserrat"/>
              <a:ea typeface="Montserrat"/>
              <a:cs typeface="Montserrat"/>
              <a:sym typeface="Montserrat"/>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We recognise that engaging with someone from our team may not be what you’re seeking. </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Our self-help options allow you to try out different parts of the site that are completely self directed by you. </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ontserrat"/>
              <a:buChar char="●"/>
            </a:pPr>
            <a:r>
              <a:rPr lang="en" sz="1200">
                <a:solidFill>
                  <a:schemeClr val="dk1"/>
                </a:solidFill>
                <a:latin typeface="Maitree"/>
                <a:ea typeface="Maitree"/>
                <a:cs typeface="Maitree"/>
                <a:sym typeface="Maitree"/>
              </a:rPr>
              <a:t>You can try on of our 23 mini wellbeing activities which help you with things like </a:t>
            </a:r>
            <a:r>
              <a:rPr lang="en" sz="1200" b="1">
                <a:solidFill>
                  <a:schemeClr val="dk1"/>
                </a:solidFill>
                <a:latin typeface="Maitree"/>
                <a:ea typeface="Maitree"/>
                <a:cs typeface="Maitree"/>
                <a:sym typeface="Maitree"/>
              </a:rPr>
              <a:t>connecting with others, managing emotions, building helpful habits and expressing yourself. </a:t>
            </a:r>
            <a:endParaRPr sz="1200" b="1">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You can also keep track of how you’re feeling by using your own journal space. </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Or you can try our goal setting exercise which help you keep track of things you might want to work on. </a:t>
            </a: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sz="14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4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400">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Clr>
                <a:schemeClr val="dk1"/>
              </a:buClr>
              <a:buSzPts val="1100"/>
              <a:buFont typeface="Arial"/>
              <a:buNone/>
            </a:pPr>
            <a:endParaRPr sz="1400">
              <a:solidFill>
                <a:schemeClr val="dk1"/>
              </a:solidFill>
              <a:latin typeface="Montserrat"/>
              <a:ea typeface="Montserrat"/>
              <a:cs typeface="Montserrat"/>
              <a:sym typeface="Montserrat"/>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136d2b6808e_0_2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136d2b6808e_0_2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sz="1400" b="1">
                <a:solidFill>
                  <a:schemeClr val="dk1"/>
                </a:solidFill>
                <a:latin typeface="Montserrat"/>
                <a:ea typeface="Montserrat"/>
                <a:cs typeface="Montserrat"/>
                <a:sym typeface="Montserrat"/>
              </a:rPr>
              <a:t>Speaker notes:</a:t>
            </a:r>
            <a:endParaRPr sz="1200">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r>
              <a:rPr lang="en" b="1">
                <a:solidFill>
                  <a:schemeClr val="dk1"/>
                </a:solidFill>
                <a:latin typeface="Maitree"/>
                <a:ea typeface="Maitree"/>
                <a:cs typeface="Maitree"/>
                <a:sym typeface="Maitree"/>
              </a:rPr>
              <a:t>A discussion board</a:t>
            </a:r>
            <a:r>
              <a:rPr lang="en">
                <a:solidFill>
                  <a:schemeClr val="dk1"/>
                </a:solidFill>
                <a:latin typeface="Maitree"/>
                <a:ea typeface="Maitree"/>
                <a:cs typeface="Maitree"/>
                <a:sym typeface="Maitree"/>
              </a:rPr>
              <a:t> is a thread that’s based on someone’s post. You can</a:t>
            </a:r>
            <a:r>
              <a:rPr lang="en">
                <a:solidFill>
                  <a:schemeClr val="dk1"/>
                </a:solidFill>
                <a:highlight>
                  <a:schemeClr val="lt1"/>
                </a:highlight>
                <a:latin typeface="Maitree"/>
                <a:ea typeface="Maitree"/>
                <a:cs typeface="Maitree"/>
                <a:sym typeface="Maitree"/>
              </a:rPr>
              <a:t> </a:t>
            </a:r>
            <a:r>
              <a:rPr lang="en">
                <a:solidFill>
                  <a:srgbClr val="111111"/>
                </a:solidFill>
                <a:highlight>
                  <a:schemeClr val="lt1"/>
                </a:highlight>
                <a:latin typeface="Maitree"/>
                <a:ea typeface="Maitree"/>
                <a:cs typeface="Maitree"/>
                <a:sym typeface="Maitree"/>
              </a:rPr>
              <a:t>find a topic that’s interesting to you then follow along, leave a comment or you could also start your own discussion.</a:t>
            </a:r>
            <a:endParaRPr>
              <a:solidFill>
                <a:srgbClr val="111111"/>
              </a:solidFill>
              <a:highlight>
                <a:schemeClr val="lt1"/>
              </a:highlight>
              <a:latin typeface="Maitree"/>
              <a:ea typeface="Maitree"/>
              <a:cs typeface="Maitree"/>
              <a:sym typeface="Maitree"/>
            </a:endParaRPr>
          </a:p>
          <a:p>
            <a:pPr marL="0" lvl="0" indent="0" algn="l" rtl="0">
              <a:lnSpc>
                <a:spcPct val="115000"/>
              </a:lnSpc>
              <a:spcBef>
                <a:spcPts val="0"/>
              </a:spcBef>
              <a:spcAft>
                <a:spcPts val="0"/>
              </a:spcAft>
              <a:buNone/>
            </a:pPr>
            <a:endParaRPr>
              <a:solidFill>
                <a:srgbClr val="111111"/>
              </a:solidFill>
              <a:highlight>
                <a:schemeClr val="lt1"/>
              </a:highlight>
              <a:latin typeface="Maitree"/>
              <a:ea typeface="Maitree"/>
              <a:cs typeface="Maitree"/>
              <a:sym typeface="Maitree"/>
            </a:endParaRPr>
          </a:p>
          <a:p>
            <a:pPr marL="0" lvl="0" indent="0" algn="l" rtl="0">
              <a:lnSpc>
                <a:spcPct val="115000"/>
              </a:lnSpc>
              <a:spcBef>
                <a:spcPts val="0"/>
              </a:spcBef>
              <a:spcAft>
                <a:spcPts val="0"/>
              </a:spcAft>
              <a:buNone/>
            </a:pPr>
            <a:r>
              <a:rPr lang="en" b="1">
                <a:solidFill>
                  <a:srgbClr val="1D1C1D"/>
                </a:solidFill>
                <a:highlight>
                  <a:schemeClr val="lt1"/>
                </a:highlight>
                <a:latin typeface="Maitree"/>
                <a:ea typeface="Maitree"/>
                <a:cs typeface="Maitree"/>
                <a:sym typeface="Maitree"/>
              </a:rPr>
              <a:t>A live forum </a:t>
            </a:r>
            <a:r>
              <a:rPr lang="en">
                <a:solidFill>
                  <a:srgbClr val="1D1C1D"/>
                </a:solidFill>
                <a:highlight>
                  <a:schemeClr val="lt1"/>
                </a:highlight>
                <a:latin typeface="Maitree"/>
                <a:ea typeface="Maitree"/>
                <a:cs typeface="Maitree"/>
                <a:sym typeface="Maitree"/>
              </a:rPr>
              <a:t>is similar to a discussion board but the discussion is moderated live, meaning you can talk to others across the country in live time on a different themed topic each week. Live forums take place on a rotating basis every Monday, Wednesday or Friday evening from 7:30-9pm</a:t>
            </a:r>
            <a:endParaRPr>
              <a:solidFill>
                <a:schemeClr val="dk1"/>
              </a:solidFill>
              <a:highlight>
                <a:schemeClr val="lt1"/>
              </a:highlight>
              <a:latin typeface="Maitree"/>
              <a:ea typeface="Maitree"/>
              <a:cs typeface="Maitree"/>
              <a:sym typeface="Maitree"/>
            </a:endParaRPr>
          </a:p>
          <a:p>
            <a:pPr marL="0" lvl="0" indent="0" algn="l" rtl="0">
              <a:lnSpc>
                <a:spcPct val="115000"/>
              </a:lnSpc>
              <a:spcBef>
                <a:spcPts val="0"/>
              </a:spcBef>
              <a:spcAft>
                <a:spcPts val="0"/>
              </a:spcAft>
              <a:buNone/>
            </a:pPr>
            <a:endParaRPr>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r>
              <a:rPr lang="en">
                <a:solidFill>
                  <a:schemeClr val="dk1"/>
                </a:solidFill>
                <a:highlight>
                  <a:srgbClr val="FFFFFF"/>
                </a:highlight>
                <a:latin typeface="Maitree"/>
                <a:ea typeface="Maitree"/>
                <a:cs typeface="Maitree"/>
                <a:sym typeface="Maitree"/>
              </a:rPr>
              <a:t>We want Kooth to be a safe space for everyone. Our site is pre-moderated, which means that our moderators check everything before it's published to the site. </a:t>
            </a:r>
            <a:endParaRPr>
              <a:solidFill>
                <a:schemeClr val="dk1"/>
              </a:solidFill>
              <a:highlight>
                <a:srgbClr val="FFFFFF"/>
              </a:highlight>
              <a:latin typeface="Maitree"/>
              <a:ea typeface="Maitree"/>
              <a:cs typeface="Maitree"/>
              <a:sym typeface="Maitree"/>
            </a:endParaRPr>
          </a:p>
          <a:p>
            <a:pPr marL="0" lvl="0" indent="0" algn="l" rtl="0">
              <a:lnSpc>
                <a:spcPct val="115000"/>
              </a:lnSpc>
              <a:spcBef>
                <a:spcPts val="0"/>
              </a:spcBef>
              <a:spcAft>
                <a:spcPts val="0"/>
              </a:spcAft>
              <a:buNone/>
            </a:pPr>
            <a:endParaRPr>
              <a:solidFill>
                <a:schemeClr val="dk1"/>
              </a:solidFill>
              <a:highlight>
                <a:schemeClr val="lt1"/>
              </a:highlight>
              <a:latin typeface="Maitree"/>
              <a:ea typeface="Maitree"/>
              <a:cs typeface="Maitree"/>
              <a:sym typeface="Maitree"/>
            </a:endParaRPr>
          </a:p>
          <a:p>
            <a:pPr marL="0" lvl="0" indent="0" algn="l" rtl="0">
              <a:lnSpc>
                <a:spcPct val="115000"/>
              </a:lnSpc>
              <a:spcBef>
                <a:spcPts val="0"/>
              </a:spcBef>
              <a:spcAft>
                <a:spcPts val="0"/>
              </a:spcAft>
              <a:buNone/>
            </a:pPr>
            <a:r>
              <a:rPr lang="en" sz="1150">
                <a:solidFill>
                  <a:srgbClr val="1D1C1D"/>
                </a:solidFill>
                <a:highlight>
                  <a:schemeClr val="lt1"/>
                </a:highlight>
                <a:latin typeface="Maitree"/>
                <a:ea typeface="Maitree"/>
                <a:cs typeface="Maitree"/>
                <a:sym typeface="Maitree"/>
              </a:rPr>
              <a:t>This means that sometimes we will edit a submission, or not publish it at all, if it contains something that might cause distress for someone else. But we will message you directly if we’re not able to publish you post or comment. Please bear with us for this process, as on busier days it can take some time between submitting your post and seeing it go up on the live site. But because of this it means it means we can keep Kooth a safe space for everyone.</a:t>
            </a:r>
            <a:endParaRPr>
              <a:solidFill>
                <a:schemeClr val="dk1"/>
              </a:solidFill>
              <a:highlight>
                <a:schemeClr val="lt1"/>
              </a:highlight>
              <a:latin typeface="Maitree"/>
              <a:ea typeface="Maitree"/>
              <a:cs typeface="Maitree"/>
              <a:sym typeface="Maitree"/>
            </a:endParaRPr>
          </a:p>
          <a:p>
            <a:pPr marL="0" lvl="0" indent="0" algn="l" rtl="0">
              <a:lnSpc>
                <a:spcPct val="115000"/>
              </a:lnSpc>
              <a:spcBef>
                <a:spcPts val="0"/>
              </a:spcBef>
              <a:spcAft>
                <a:spcPts val="0"/>
              </a:spcAft>
              <a:buNone/>
            </a:pPr>
            <a:endParaRPr>
              <a:solidFill>
                <a:schemeClr val="dk1"/>
              </a:solidFill>
              <a:highlight>
                <a:srgbClr val="FFFFFF"/>
              </a:highlight>
              <a:latin typeface="Maitree"/>
              <a:ea typeface="Maitree"/>
              <a:cs typeface="Maitree"/>
              <a:sym typeface="Maitree"/>
            </a:endParaRPr>
          </a:p>
          <a:p>
            <a:pPr marL="0" lvl="0" indent="0" algn="l" rtl="0">
              <a:lnSpc>
                <a:spcPct val="115000"/>
              </a:lnSpc>
              <a:spcBef>
                <a:spcPts val="0"/>
              </a:spcBef>
              <a:spcAft>
                <a:spcPts val="0"/>
              </a:spcAft>
              <a:buNone/>
            </a:pPr>
            <a:r>
              <a:rPr lang="en">
                <a:solidFill>
                  <a:schemeClr val="dk1"/>
                </a:solidFill>
                <a:highlight>
                  <a:srgbClr val="FFFFFF"/>
                </a:highlight>
                <a:latin typeface="Maitree"/>
                <a:ea typeface="Maitree"/>
                <a:cs typeface="Maitree"/>
                <a:sym typeface="Maitree"/>
              </a:rPr>
              <a:t>You also won’t be able direct message other young people on the site but instead you’ll be able to communicate and support each other via the comments section.</a:t>
            </a:r>
            <a:endParaRPr>
              <a:solidFill>
                <a:schemeClr val="dk1"/>
              </a:solidFill>
              <a:highlight>
                <a:srgbClr val="FFFFFF"/>
              </a:highlight>
              <a:latin typeface="Maitree"/>
              <a:ea typeface="Maitree"/>
              <a:cs typeface="Maitree"/>
              <a:sym typeface="Maitree"/>
            </a:endParaRPr>
          </a:p>
          <a:p>
            <a:pPr marL="0" lvl="0" indent="0" algn="l" rtl="0">
              <a:lnSpc>
                <a:spcPct val="115000"/>
              </a:lnSpc>
              <a:spcBef>
                <a:spcPts val="0"/>
              </a:spcBef>
              <a:spcAft>
                <a:spcPts val="0"/>
              </a:spcAft>
              <a:buNone/>
            </a:pPr>
            <a:endParaRPr>
              <a:solidFill>
                <a:schemeClr val="dk1"/>
              </a:solidFill>
              <a:latin typeface="Maitree"/>
              <a:ea typeface="Maitree"/>
              <a:cs typeface="Maitree"/>
              <a:sym typeface="Maitree"/>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136d2b6808e_0_2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136d2b6808e_0_2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solidFill>
                  <a:srgbClr val="FF4566"/>
                </a:solidFill>
                <a:latin typeface="Montserrat"/>
                <a:ea typeface="Montserrat"/>
                <a:cs typeface="Montserrat"/>
                <a:sym typeface="Montserrat"/>
              </a:rPr>
              <a:t>⚠️ Slide guideline </a:t>
            </a:r>
            <a:endParaRPr b="1">
              <a:solidFill>
                <a:srgbClr val="FF4566"/>
              </a:solidFill>
              <a:latin typeface="Montserrat"/>
              <a:ea typeface="Montserrat"/>
              <a:cs typeface="Montserrat"/>
              <a:sym typeface="Montserrat"/>
            </a:endParaRPr>
          </a:p>
          <a:p>
            <a:pPr marL="0" lvl="0" indent="0" algn="l" rtl="0">
              <a:spcBef>
                <a:spcPts val="0"/>
              </a:spcBef>
              <a:spcAft>
                <a:spcPts val="0"/>
              </a:spcAft>
              <a:buNone/>
            </a:pPr>
            <a:endParaRPr sz="900" b="1">
              <a:solidFill>
                <a:srgbClr val="FF4566"/>
              </a:solidFill>
              <a:latin typeface="Montserrat"/>
              <a:ea typeface="Montserrat"/>
              <a:cs typeface="Montserrat"/>
              <a:sym typeface="Montserrat"/>
            </a:endParaRPr>
          </a:p>
          <a:p>
            <a:pPr marL="0" lvl="0" indent="0" algn="l" rtl="0">
              <a:spcBef>
                <a:spcPts val="0"/>
              </a:spcBef>
              <a:spcAft>
                <a:spcPts val="0"/>
              </a:spcAft>
              <a:buNone/>
            </a:pPr>
            <a:r>
              <a:rPr lang="en" sz="900" b="1">
                <a:solidFill>
                  <a:srgbClr val="FF4566"/>
                </a:solidFill>
                <a:latin typeface="Montserrat"/>
                <a:ea typeface="Montserrat"/>
                <a:cs typeface="Montserrat"/>
                <a:sym typeface="Montserrat"/>
              </a:rPr>
              <a:t>If you are low on time, you can cover off some types of article categories in this slide and then skip the next slide.</a:t>
            </a:r>
            <a:endParaRPr sz="900" b="1">
              <a:solidFill>
                <a:srgbClr val="FF4566"/>
              </a:solidFill>
              <a:latin typeface="Montserrat"/>
              <a:ea typeface="Montserrat"/>
              <a:cs typeface="Montserrat"/>
              <a:sym typeface="Montserrat"/>
            </a:endParaRPr>
          </a:p>
          <a:p>
            <a:pPr marL="0" lvl="0" indent="0" algn="l" rtl="0">
              <a:lnSpc>
                <a:spcPct val="115000"/>
              </a:lnSpc>
              <a:spcBef>
                <a:spcPts val="0"/>
              </a:spcBef>
              <a:spcAft>
                <a:spcPts val="0"/>
              </a:spcAft>
              <a:buNone/>
            </a:pPr>
            <a:endParaRPr sz="12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r>
              <a:rPr lang="en" sz="1200" b="1">
                <a:solidFill>
                  <a:schemeClr val="dk1"/>
                </a:solidFill>
                <a:latin typeface="Montserrat"/>
                <a:ea typeface="Montserrat"/>
                <a:cs typeface="Montserrat"/>
                <a:sym typeface="Montserrat"/>
              </a:rPr>
              <a:t>Speaker notes: </a:t>
            </a:r>
            <a:endParaRPr sz="12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200" b="1">
              <a:solidFill>
                <a:schemeClr val="dk1"/>
              </a:solidFill>
              <a:latin typeface="Montserrat"/>
              <a:ea typeface="Montserrat"/>
              <a:cs typeface="Montserrat"/>
              <a:sym typeface="Montserrat"/>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We have thousands of helpful articles covering a range of topics. </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Some of these articles are written by our very own users whereas others will be written by Kooth’s own content team. </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You’ll be able to tell if the article has been written by another young person or a member of our team because members of our team will have their first name appear on the article whereas our users names will be anonymised usernames with different characters and symbols not first names.</a:t>
            </a:r>
            <a:endParaRPr sz="1200">
              <a:solidFill>
                <a:schemeClr val="dk1"/>
              </a:solidFill>
              <a:latin typeface="Maitree"/>
              <a:ea typeface="Maitree"/>
              <a:cs typeface="Maitree"/>
              <a:sym typeface="Maitree"/>
            </a:endParaRPr>
          </a:p>
          <a:p>
            <a:pPr marL="457200" lvl="0" indent="-304800" algn="l" rtl="0">
              <a:lnSpc>
                <a:spcPct val="106999"/>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So get writing and send us your stories, poems or articles.</a:t>
            </a:r>
            <a:endParaRPr sz="1200">
              <a:solidFill>
                <a:schemeClr val="dk1"/>
              </a:solidFill>
              <a:latin typeface="Maitree"/>
              <a:ea typeface="Maitree"/>
              <a:cs typeface="Maitree"/>
              <a:sym typeface="Maitree"/>
            </a:endParaRPr>
          </a:p>
          <a:p>
            <a:pPr marL="457200" lvl="0" indent="0" algn="l" rtl="0">
              <a:lnSpc>
                <a:spcPct val="115000"/>
              </a:lnSpc>
              <a:spcBef>
                <a:spcPts val="800"/>
              </a:spcBef>
              <a:spcAft>
                <a:spcPts val="0"/>
              </a:spcAft>
              <a:buNone/>
            </a:pPr>
            <a:endParaRPr sz="1200">
              <a:solidFill>
                <a:schemeClr val="dk1"/>
              </a:solidFill>
              <a:latin typeface="Maitree"/>
              <a:ea typeface="Maitree"/>
              <a:cs typeface="Maitree"/>
              <a:sym typeface="Maitree"/>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136d2b6808e_0_2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136d2b6808e_0_2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200" b="1">
                <a:solidFill>
                  <a:schemeClr val="dk1"/>
                </a:solidFill>
                <a:latin typeface="Montserrat"/>
                <a:ea typeface="Montserrat"/>
                <a:cs typeface="Montserrat"/>
                <a:sym typeface="Montserrat"/>
              </a:rPr>
              <a:t>OPTIONAL SLIDE DEPENDANT ON THE TIME YOU HAVE </a:t>
            </a:r>
            <a:endParaRPr sz="1200" b="1">
              <a:solidFill>
                <a:schemeClr val="dk1"/>
              </a:solidFill>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endParaRPr sz="1200" b="1">
              <a:solidFill>
                <a:schemeClr val="dk1"/>
              </a:solidFill>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r>
              <a:rPr lang="en" sz="1200" b="1">
                <a:solidFill>
                  <a:schemeClr val="dk1"/>
                </a:solidFill>
                <a:latin typeface="Montserrat"/>
                <a:ea typeface="Montserrat"/>
                <a:cs typeface="Montserrat"/>
                <a:sym typeface="Montserrat"/>
              </a:rPr>
              <a:t>Please also feel free to tweak the types of articles to best suit your audience based on their age range, gender identity, sexuality, ethnicity, religious beleifs etc.</a:t>
            </a:r>
            <a:endParaRPr sz="1200" b="1">
              <a:solidFill>
                <a:schemeClr val="dk1"/>
              </a:solidFill>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endParaRPr sz="1200" b="1">
              <a:solidFill>
                <a:schemeClr val="dk1"/>
              </a:solidFill>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r>
              <a:rPr lang="en" sz="1200" b="1">
                <a:solidFill>
                  <a:schemeClr val="dk1"/>
                </a:solidFill>
                <a:latin typeface="Montserrat"/>
                <a:ea typeface="Montserrat"/>
                <a:cs typeface="Montserrat"/>
                <a:sym typeface="Montserrat"/>
              </a:rPr>
              <a:t>Speaker notes:</a:t>
            </a:r>
            <a:endParaRPr sz="1200" b="1">
              <a:solidFill>
                <a:schemeClr val="dk1"/>
              </a:solidFill>
              <a:latin typeface="Montserrat"/>
              <a:ea typeface="Montserrat"/>
              <a:cs typeface="Montserrat"/>
              <a:sym typeface="Montserrat"/>
            </a:endParaRPr>
          </a:p>
          <a:p>
            <a:pPr marL="0" lvl="0" indent="0" algn="l" rtl="0">
              <a:spcBef>
                <a:spcPts val="0"/>
              </a:spcBef>
              <a:spcAft>
                <a:spcPts val="0"/>
              </a:spcAft>
              <a:buClr>
                <a:schemeClr val="dk1"/>
              </a:buClr>
              <a:buSzPts val="1100"/>
              <a:buFont typeface="Arial"/>
              <a:buNone/>
            </a:pPr>
            <a:endParaRPr sz="1200" b="1">
              <a:solidFill>
                <a:schemeClr val="dk1"/>
              </a:solidFill>
              <a:latin typeface="Montserrat"/>
              <a:ea typeface="Montserrat"/>
              <a:cs typeface="Montserrat"/>
              <a:sym typeface="Montserrat"/>
            </a:endParaRPr>
          </a:p>
          <a:p>
            <a:pPr marL="0" lvl="0" indent="0" algn="l" rtl="0">
              <a:lnSpc>
                <a:spcPct val="138750"/>
              </a:lnSpc>
              <a:spcBef>
                <a:spcPts val="0"/>
              </a:spcBef>
              <a:spcAft>
                <a:spcPts val="0"/>
              </a:spcAft>
              <a:buClr>
                <a:schemeClr val="dk1"/>
              </a:buClr>
              <a:buSzPts val="1100"/>
              <a:buFont typeface="Arial"/>
              <a:buNone/>
            </a:pPr>
            <a:r>
              <a:rPr lang="en" sz="1400" b="1">
                <a:solidFill>
                  <a:schemeClr val="dk1"/>
                </a:solidFill>
                <a:latin typeface="Montserrat"/>
                <a:ea typeface="Montserrat"/>
                <a:cs typeface="Montserrat"/>
                <a:sym typeface="Montserrat"/>
              </a:rPr>
              <a:t>You can try:</a:t>
            </a:r>
            <a:endParaRPr sz="1400" b="1">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sz="1400">
                <a:solidFill>
                  <a:schemeClr val="dk1"/>
                </a:solidFill>
                <a:latin typeface="Montserrat"/>
                <a:ea typeface="Montserrat"/>
                <a:cs typeface="Montserrat"/>
                <a:sym typeface="Montserrat"/>
              </a:rPr>
              <a:t>Writing your own articles</a:t>
            </a:r>
            <a:endParaRPr sz="1400">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sz="1400">
                <a:solidFill>
                  <a:schemeClr val="dk1"/>
                </a:solidFill>
                <a:latin typeface="Montserrat"/>
                <a:ea typeface="Montserrat"/>
                <a:cs typeface="Montserrat"/>
                <a:sym typeface="Montserrat"/>
              </a:rPr>
              <a:t>Reading articles written by others</a:t>
            </a:r>
            <a:endParaRPr sz="1400">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sz="1400">
                <a:solidFill>
                  <a:schemeClr val="dk1"/>
                </a:solidFill>
                <a:latin typeface="Montserrat"/>
                <a:ea typeface="Montserrat"/>
                <a:cs typeface="Montserrat"/>
                <a:sym typeface="Montserrat"/>
              </a:rPr>
              <a:t>Joining the discussion in the comments section</a:t>
            </a:r>
            <a:endParaRPr sz="1200" b="1">
              <a:solidFill>
                <a:schemeClr val="dk1"/>
              </a:solidFill>
              <a:latin typeface="Montserrat"/>
              <a:ea typeface="Montserrat"/>
              <a:cs typeface="Montserrat"/>
              <a:sym typeface="Montserrat"/>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136d2b6808e_0_2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136d2b6808e_0_2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400" b="1">
                <a:solidFill>
                  <a:schemeClr val="dk1"/>
                </a:solidFill>
                <a:latin typeface="Montserrat"/>
                <a:ea typeface="Montserrat"/>
                <a:cs typeface="Montserrat"/>
                <a:sym typeface="Montserrat"/>
              </a:rPr>
              <a:t>Speaker notes:</a:t>
            </a:r>
            <a:endParaRPr sz="12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2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r>
              <a:rPr lang="en" sz="1200" b="1">
                <a:solidFill>
                  <a:schemeClr val="dk1"/>
                </a:solidFill>
                <a:latin typeface="Maitree"/>
                <a:ea typeface="Maitree"/>
                <a:cs typeface="Maitree"/>
                <a:sym typeface="Maitree"/>
              </a:rPr>
              <a:t>Urgent help</a:t>
            </a:r>
            <a:r>
              <a:rPr lang="en" sz="1200">
                <a:solidFill>
                  <a:schemeClr val="dk1"/>
                </a:solidFill>
                <a:latin typeface="Maitree"/>
                <a:ea typeface="Maitree"/>
                <a:cs typeface="Maitree"/>
                <a:sym typeface="Maitree"/>
              </a:rPr>
              <a:t>: If you feel like you need urgent support, we highlight some crisis services that can help you on our urgent support page - You can access this at kooth.com/urgent-support.</a:t>
            </a: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r>
              <a:rPr lang="en" sz="1200" b="1">
                <a:solidFill>
                  <a:schemeClr val="dk1"/>
                </a:solidFill>
                <a:latin typeface="Maitree"/>
                <a:ea typeface="Maitree"/>
                <a:cs typeface="Maitree"/>
                <a:sym typeface="Maitree"/>
              </a:rPr>
              <a:t>Our team:</a:t>
            </a:r>
            <a:r>
              <a:rPr lang="en" sz="1200">
                <a:solidFill>
                  <a:schemeClr val="dk1"/>
                </a:solidFill>
                <a:latin typeface="Maitree"/>
                <a:ea typeface="Maitree"/>
                <a:cs typeface="Maitree"/>
                <a:sym typeface="Maitree"/>
              </a:rPr>
              <a:t> Our team are real people who really care and want to listen and help. Although you’ll be engaging with them through a text based chat, we want to reassure you that our team are not bots who are sending automatic replies. </a:t>
            </a: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sz="1400">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Clr>
                <a:schemeClr val="dk1"/>
              </a:buClr>
              <a:buSzPts val="1100"/>
              <a:buFont typeface="Arial"/>
              <a:buNone/>
            </a:pPr>
            <a:endParaRPr sz="1400">
              <a:solidFill>
                <a:schemeClr val="dk1"/>
              </a:solidFill>
              <a:latin typeface="Montserrat"/>
              <a:ea typeface="Montserrat"/>
              <a:cs typeface="Montserrat"/>
              <a:sym typeface="Montserrat"/>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136d2b6808e_0_2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136d2b6808e_0_2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200" b="1">
                <a:solidFill>
                  <a:schemeClr val="dk1"/>
                </a:solidFill>
                <a:latin typeface="Montserrat"/>
                <a:ea typeface="Montserrat"/>
                <a:cs typeface="Montserrat"/>
                <a:sym typeface="Montserrat"/>
              </a:rPr>
              <a:t>OPTIONAL SLIDE DEPENDANT ON THE TIME YOU HAVE </a:t>
            </a:r>
            <a:endParaRPr>
              <a:solidFill>
                <a:schemeClr val="dk1"/>
              </a:solidFill>
              <a:latin typeface="Maitree"/>
              <a:ea typeface="Maitree"/>
              <a:cs typeface="Maitree"/>
              <a:sym typeface="Maitree"/>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fde5cfe3c0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fde5cfe3c0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200" b="1">
                <a:solidFill>
                  <a:schemeClr val="dk1"/>
                </a:solidFill>
                <a:latin typeface="Montserrat"/>
                <a:ea typeface="Montserrat"/>
                <a:cs typeface="Montserrat"/>
                <a:sym typeface="Montserrat"/>
              </a:rPr>
              <a:t>OPTIONAL SLIDE DEPENDANT ON THE TIME YOU HAVE </a:t>
            </a:r>
            <a:endParaRPr>
              <a:solidFill>
                <a:schemeClr val="dk1"/>
              </a:solidFill>
              <a:latin typeface="Maitree"/>
              <a:ea typeface="Maitree"/>
              <a:cs typeface="Maitree"/>
              <a:sym typeface="Maitree"/>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136d2b6808e_0_2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136d2b6808e_0_2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sz="1400" b="1">
                <a:solidFill>
                  <a:schemeClr val="dk1"/>
                </a:solidFill>
                <a:latin typeface="Montserrat"/>
                <a:ea typeface="Montserrat"/>
                <a:cs typeface="Montserrat"/>
                <a:sym typeface="Montserrat"/>
              </a:rPr>
              <a:t>Speaker notes:</a:t>
            </a:r>
            <a:endParaRPr sz="14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sz="14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r>
              <a:rPr lang="en" sz="1200">
                <a:solidFill>
                  <a:schemeClr val="dk1"/>
                </a:solidFill>
                <a:latin typeface="Maitree"/>
                <a:ea typeface="Maitree"/>
                <a:cs typeface="Maitree"/>
                <a:sym typeface="Maitree"/>
              </a:rPr>
              <a:t>If you want to follow us off of the Kooth site, you can do this by following us on:</a:t>
            </a:r>
            <a:endParaRPr sz="1200">
              <a:solidFill>
                <a:schemeClr val="dk1"/>
              </a:solidFill>
              <a:latin typeface="Maitree"/>
              <a:ea typeface="Maitree"/>
              <a:cs typeface="Maitree"/>
              <a:sym typeface="Maitree"/>
            </a:endParaRPr>
          </a:p>
          <a:p>
            <a:pPr marL="0" lvl="0" indent="0" algn="l" rtl="0">
              <a:lnSpc>
                <a:spcPct val="115000"/>
              </a:lnSpc>
              <a:spcBef>
                <a:spcPts val="0"/>
              </a:spcBef>
              <a:spcAft>
                <a:spcPts val="0"/>
              </a:spcAft>
              <a:buNone/>
            </a:pP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Our Instagram page @kooth_uk - Unfortunately, we won’t be able to engage with you or offer you any direct support from our Instagram account. Kooth.com is the place for you to go to access support. </a:t>
            </a:r>
            <a:endParaRPr sz="1200">
              <a:solidFill>
                <a:schemeClr val="dk1"/>
              </a:solidFill>
              <a:latin typeface="Maitree"/>
              <a:ea typeface="Maitree"/>
              <a:cs typeface="Maitree"/>
              <a:sym typeface="Maitree"/>
            </a:endParaRPr>
          </a:p>
          <a:p>
            <a:pPr marL="457200" lvl="0" indent="-304800" algn="l" rtl="0">
              <a:lnSpc>
                <a:spcPct val="115000"/>
              </a:lnSpc>
              <a:spcBef>
                <a:spcPts val="0"/>
              </a:spcBef>
              <a:spcAft>
                <a:spcPts val="0"/>
              </a:spcAft>
              <a:buClr>
                <a:schemeClr val="dk1"/>
              </a:buClr>
              <a:buSzPts val="1200"/>
              <a:buFont typeface="Maitree"/>
              <a:buChar char="●"/>
            </a:pPr>
            <a:r>
              <a:rPr lang="en" sz="1200">
                <a:solidFill>
                  <a:schemeClr val="dk1"/>
                </a:solidFill>
                <a:latin typeface="Maitree"/>
                <a:ea typeface="Maitree"/>
                <a:cs typeface="Maitree"/>
                <a:sym typeface="Maitree"/>
              </a:rPr>
              <a:t>Or, check out our Kooth podcast which you can find on Spotify and Apple Podcasts.</a:t>
            </a:r>
            <a:endParaRPr sz="1200">
              <a:solidFill>
                <a:schemeClr val="dk1"/>
              </a:solidFill>
              <a:latin typeface="Maitree"/>
              <a:ea typeface="Maitree"/>
              <a:cs typeface="Maitree"/>
              <a:sym typeface="Maitree"/>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fde5cfe3c0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0" name="Google Shape;260;gfde5cfe3c0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300" b="1">
                <a:solidFill>
                  <a:srgbClr val="FF4566"/>
                </a:solidFill>
                <a:latin typeface="Montserrat"/>
                <a:ea typeface="Montserrat"/>
                <a:cs typeface="Montserrat"/>
                <a:sym typeface="Montserrat"/>
              </a:rPr>
              <a:t>⚠️ Slide guideline - Ending of presentation</a:t>
            </a:r>
            <a:endParaRPr sz="1300">
              <a:solidFill>
                <a:schemeClr val="dk1"/>
              </a:solidFill>
              <a:latin typeface="Maitree"/>
              <a:ea typeface="Maitree"/>
              <a:cs typeface="Maitree"/>
              <a:sym typeface="Maitree"/>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pic>
        <p:nvPicPr>
          <p:cNvPr id="54" name="Google Shape;54;p13"/>
          <p:cNvPicPr preferRelativeResize="0"/>
          <p:nvPr/>
        </p:nvPicPr>
        <p:blipFill>
          <a:blip r:embed="rId4">
            <a:alphaModFix/>
          </a:blip>
          <a:stretch>
            <a:fillRect/>
          </a:stretch>
        </p:blipFill>
        <p:spPr>
          <a:xfrm>
            <a:off x="538700" y="1320975"/>
            <a:ext cx="2960600" cy="1049975"/>
          </a:xfrm>
          <a:prstGeom prst="rect">
            <a:avLst/>
          </a:prstGeom>
          <a:noFill/>
          <a:ln>
            <a:noFill/>
          </a:ln>
        </p:spPr>
      </p:pic>
      <p:sp>
        <p:nvSpPr>
          <p:cNvPr id="55" name="Google Shape;55;p13"/>
          <p:cNvSpPr txBox="1"/>
          <p:nvPr/>
        </p:nvSpPr>
        <p:spPr>
          <a:xfrm>
            <a:off x="412975" y="2420025"/>
            <a:ext cx="5225100" cy="831000"/>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chemeClr val="dk1"/>
              </a:buClr>
              <a:buSzPts val="1100"/>
              <a:buFont typeface="Arial"/>
              <a:buNone/>
            </a:pPr>
            <a:r>
              <a:rPr lang="en" sz="2400">
                <a:solidFill>
                  <a:schemeClr val="dk1"/>
                </a:solidFill>
                <a:latin typeface="Montserrat Light"/>
                <a:ea typeface="Montserrat Light"/>
                <a:cs typeface="Montserrat Light"/>
                <a:sym typeface="Montserrat Light"/>
              </a:rPr>
              <a:t>Your online mental </a:t>
            </a:r>
            <a:br>
              <a:rPr lang="en" sz="2400">
                <a:solidFill>
                  <a:schemeClr val="dk1"/>
                </a:solidFill>
                <a:latin typeface="Montserrat Light"/>
                <a:ea typeface="Montserrat Light"/>
                <a:cs typeface="Montserrat Light"/>
                <a:sym typeface="Montserrat Light"/>
              </a:rPr>
            </a:br>
            <a:r>
              <a:rPr lang="en" sz="2400">
                <a:solidFill>
                  <a:schemeClr val="dk1"/>
                </a:solidFill>
                <a:latin typeface="Montserrat Light"/>
                <a:ea typeface="Montserrat Light"/>
                <a:cs typeface="Montserrat Light"/>
                <a:sym typeface="Montserrat Light"/>
              </a:rPr>
              <a:t>wellbeing community</a:t>
            </a:r>
            <a:endParaRPr sz="2400">
              <a:solidFill>
                <a:schemeClr val="dk1"/>
              </a:solidFill>
              <a:latin typeface="Montserrat Light"/>
              <a:ea typeface="Montserrat Light"/>
              <a:cs typeface="Montserrat Light"/>
              <a:sym typeface="Montserrat Light"/>
            </a:endParaRPr>
          </a:p>
        </p:txBody>
      </p:sp>
      <p:sp>
        <p:nvSpPr>
          <p:cNvPr id="56" name="Google Shape;56;p13"/>
          <p:cNvSpPr txBox="1"/>
          <p:nvPr/>
        </p:nvSpPr>
        <p:spPr>
          <a:xfrm>
            <a:off x="412975" y="4504725"/>
            <a:ext cx="1293000" cy="307800"/>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chemeClr val="dk1"/>
              </a:buClr>
              <a:buSzPts val="1100"/>
              <a:buFont typeface="Arial"/>
              <a:buNone/>
            </a:pPr>
            <a:r>
              <a:rPr lang="en" b="1">
                <a:solidFill>
                  <a:schemeClr val="dk1"/>
                </a:solidFill>
                <a:latin typeface="Montserrat"/>
                <a:ea typeface="Montserrat"/>
                <a:cs typeface="Montserrat"/>
                <a:sym typeface="Montserrat"/>
              </a:rPr>
              <a:t>kooth.com</a:t>
            </a:r>
            <a:endParaRPr b="1">
              <a:solidFill>
                <a:schemeClr val="dk1"/>
              </a:solidFill>
              <a:latin typeface="Montserrat"/>
              <a:ea typeface="Montserrat"/>
              <a:cs typeface="Montserrat"/>
              <a:sym typeface="Montserra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7"/>
        <p:cNvGrpSpPr/>
        <p:nvPr/>
      </p:nvGrpSpPr>
      <p:grpSpPr>
        <a:xfrm>
          <a:off x="0" y="0"/>
          <a:ext cx="0" cy="0"/>
          <a:chOff x="0" y="0"/>
          <a:chExt cx="0" cy="0"/>
        </a:xfrm>
      </p:grpSpPr>
      <p:sp>
        <p:nvSpPr>
          <p:cNvPr id="68" name="Google Shape;68;p15"/>
          <p:cNvSpPr txBox="1"/>
          <p:nvPr/>
        </p:nvSpPr>
        <p:spPr>
          <a:xfrm>
            <a:off x="190501" y="3624225"/>
            <a:ext cx="3038400" cy="1262100"/>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chemeClr val="dk1"/>
              </a:buClr>
              <a:buSzPts val="1100"/>
              <a:buFont typeface="Arial"/>
              <a:buNone/>
            </a:pPr>
            <a:r>
              <a:rPr lang="en" sz="3800">
                <a:solidFill>
                  <a:schemeClr val="lt1"/>
                </a:solidFill>
                <a:latin typeface="Montserrat Light"/>
                <a:ea typeface="Montserrat Light"/>
                <a:cs typeface="Montserrat Light"/>
                <a:sym typeface="Montserrat Light"/>
              </a:rPr>
              <a:t>A bit</a:t>
            </a:r>
            <a:endParaRPr sz="3800" b="1">
              <a:solidFill>
                <a:schemeClr val="lt1"/>
              </a:solidFill>
              <a:latin typeface="Montserrat"/>
              <a:ea typeface="Montserrat"/>
              <a:cs typeface="Montserrat"/>
              <a:sym typeface="Montserrat"/>
            </a:endParaRPr>
          </a:p>
          <a:p>
            <a:pPr marL="0" lvl="0" indent="0" algn="l" rtl="0">
              <a:lnSpc>
                <a:spcPct val="100000"/>
              </a:lnSpc>
              <a:spcBef>
                <a:spcPts val="0"/>
              </a:spcBef>
              <a:spcAft>
                <a:spcPts val="0"/>
              </a:spcAft>
              <a:buClr>
                <a:schemeClr val="dk1"/>
              </a:buClr>
              <a:buSzPts val="1100"/>
              <a:buFont typeface="Arial"/>
              <a:buNone/>
            </a:pPr>
            <a:r>
              <a:rPr lang="en" sz="3800" b="1">
                <a:solidFill>
                  <a:schemeClr val="lt1"/>
                </a:solidFill>
                <a:latin typeface="Montserrat"/>
                <a:ea typeface="Montserrat"/>
                <a:cs typeface="Montserrat"/>
                <a:sym typeface="Montserrat"/>
              </a:rPr>
              <a:t>about me.</a:t>
            </a:r>
            <a:endParaRPr sz="3800">
              <a:solidFill>
                <a:schemeClr val="lt1"/>
              </a:solidFill>
              <a:latin typeface="Montserrat"/>
              <a:ea typeface="Montserrat"/>
              <a:cs typeface="Montserrat"/>
              <a:sym typeface="Montserrat"/>
            </a:endParaRPr>
          </a:p>
        </p:txBody>
      </p:sp>
      <p:sp>
        <p:nvSpPr>
          <p:cNvPr id="69" name="Google Shape;69;p15"/>
          <p:cNvSpPr txBox="1"/>
          <p:nvPr/>
        </p:nvSpPr>
        <p:spPr>
          <a:xfrm>
            <a:off x="3238575" y="2104200"/>
            <a:ext cx="4619700" cy="623207"/>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3000" b="1" dirty="0">
                <a:solidFill>
                  <a:schemeClr val="dk1"/>
                </a:solidFill>
                <a:latin typeface="Montserrat"/>
                <a:ea typeface="Montserrat"/>
                <a:cs typeface="Montserrat"/>
                <a:sym typeface="Montserrat"/>
              </a:rPr>
              <a:t>Emily </a:t>
            </a:r>
            <a:r>
              <a:rPr lang="en" sz="3000" dirty="0">
                <a:solidFill>
                  <a:schemeClr val="dk1"/>
                </a:solidFill>
                <a:latin typeface="Montserrat Light"/>
                <a:ea typeface="Montserrat Light"/>
                <a:cs typeface="Montserrat Light"/>
                <a:sym typeface="Montserrat Light"/>
              </a:rPr>
              <a:t>Roberts</a:t>
            </a:r>
            <a:endParaRPr sz="3000" dirty="0">
              <a:solidFill>
                <a:schemeClr val="dk1"/>
              </a:solidFill>
              <a:latin typeface="Montserrat Light"/>
              <a:ea typeface="Montserrat Light"/>
              <a:cs typeface="Montserrat Light"/>
              <a:sym typeface="Montserrat Light"/>
            </a:endParaRPr>
          </a:p>
        </p:txBody>
      </p:sp>
      <p:sp>
        <p:nvSpPr>
          <p:cNvPr id="70" name="Google Shape;70;p15"/>
          <p:cNvSpPr txBox="1"/>
          <p:nvPr/>
        </p:nvSpPr>
        <p:spPr>
          <a:xfrm>
            <a:off x="3238575" y="2623250"/>
            <a:ext cx="3819600" cy="463933"/>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2100" dirty="0">
                <a:solidFill>
                  <a:schemeClr val="dk1"/>
                </a:solidFill>
                <a:latin typeface="Montserrat Light"/>
                <a:ea typeface="Montserrat Light"/>
                <a:cs typeface="Montserrat Light"/>
                <a:sym typeface="Montserrat Light"/>
              </a:rPr>
              <a:t>She/her</a:t>
            </a:r>
            <a:endParaRPr sz="2100" dirty="0">
              <a:solidFill>
                <a:schemeClr val="dk1"/>
              </a:solidFill>
              <a:latin typeface="Montserrat Light"/>
              <a:ea typeface="Montserrat Light"/>
              <a:cs typeface="Montserrat Light"/>
              <a:sym typeface="Montserrat Ligh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4"/>
        <p:cNvGrpSpPr/>
        <p:nvPr/>
      </p:nvGrpSpPr>
      <p:grpSpPr>
        <a:xfrm>
          <a:off x="0" y="0"/>
          <a:ext cx="0" cy="0"/>
          <a:chOff x="0" y="0"/>
          <a:chExt cx="0" cy="0"/>
        </a:xfrm>
      </p:grpSpPr>
      <p:sp>
        <p:nvSpPr>
          <p:cNvPr id="75" name="Google Shape;75;p16"/>
          <p:cNvSpPr txBox="1"/>
          <p:nvPr/>
        </p:nvSpPr>
        <p:spPr>
          <a:xfrm>
            <a:off x="2816950" y="1763700"/>
            <a:ext cx="4969200" cy="1616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b="1">
                <a:solidFill>
                  <a:schemeClr val="dk1"/>
                </a:solidFill>
                <a:latin typeface="Montserrat"/>
                <a:ea typeface="Montserrat"/>
                <a:cs typeface="Montserrat"/>
                <a:sym typeface="Montserrat"/>
              </a:rPr>
              <a:t>Where do you go when you need to talk to someone?</a:t>
            </a:r>
            <a:endParaRPr sz="3000" b="1">
              <a:solidFill>
                <a:schemeClr val="dk1"/>
              </a:solidFill>
              <a:latin typeface="Montserrat"/>
              <a:ea typeface="Montserrat"/>
              <a:cs typeface="Montserrat"/>
              <a:sym typeface="Montserra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4"/>
        <p:cNvGrpSpPr/>
        <p:nvPr/>
      </p:nvGrpSpPr>
      <p:grpSpPr>
        <a:xfrm>
          <a:off x="0" y="0"/>
          <a:ext cx="0" cy="0"/>
          <a:chOff x="0" y="0"/>
          <a:chExt cx="0" cy="0"/>
        </a:xfrm>
      </p:grpSpPr>
      <p:sp>
        <p:nvSpPr>
          <p:cNvPr id="85" name="Google Shape;85;p18"/>
          <p:cNvSpPr txBox="1"/>
          <p:nvPr/>
        </p:nvSpPr>
        <p:spPr>
          <a:xfrm>
            <a:off x="419175" y="1485900"/>
            <a:ext cx="4362300" cy="2678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a:solidFill>
                  <a:schemeClr val="dk1"/>
                </a:solidFill>
                <a:latin typeface="Montserrat"/>
                <a:ea typeface="Montserrat"/>
                <a:cs typeface="Montserrat"/>
                <a:sym typeface="Montserrat"/>
              </a:rPr>
              <a:t>Here are some </a:t>
            </a:r>
            <a:br>
              <a:rPr lang="en" sz="3000">
                <a:solidFill>
                  <a:schemeClr val="dk1"/>
                </a:solidFill>
                <a:latin typeface="Montserrat"/>
                <a:ea typeface="Montserrat"/>
                <a:cs typeface="Montserrat"/>
                <a:sym typeface="Montserrat"/>
              </a:rPr>
            </a:br>
            <a:r>
              <a:rPr lang="en" sz="3000">
                <a:solidFill>
                  <a:schemeClr val="dk1"/>
                </a:solidFill>
                <a:latin typeface="Montserrat"/>
                <a:ea typeface="Montserrat"/>
                <a:cs typeface="Montserrat"/>
                <a:sym typeface="Montserrat"/>
              </a:rPr>
              <a:t>things we’d like </a:t>
            </a:r>
            <a:br>
              <a:rPr lang="en" sz="3000">
                <a:solidFill>
                  <a:schemeClr val="dk1"/>
                </a:solidFill>
                <a:latin typeface="Montserrat"/>
                <a:ea typeface="Montserrat"/>
                <a:cs typeface="Montserrat"/>
                <a:sym typeface="Montserrat"/>
              </a:rPr>
            </a:br>
            <a:r>
              <a:rPr lang="en" sz="3000">
                <a:solidFill>
                  <a:schemeClr val="dk1"/>
                </a:solidFill>
                <a:latin typeface="Montserrat"/>
                <a:ea typeface="Montserrat"/>
                <a:cs typeface="Montserrat"/>
                <a:sym typeface="Montserrat"/>
              </a:rPr>
              <a:t>you to </a:t>
            </a:r>
            <a:r>
              <a:rPr lang="en" sz="3000" b="1">
                <a:solidFill>
                  <a:schemeClr val="dk1"/>
                </a:solidFill>
                <a:latin typeface="Montserrat"/>
                <a:ea typeface="Montserrat"/>
                <a:cs typeface="Montserrat"/>
                <a:sym typeface="Montserrat"/>
              </a:rPr>
              <a:t>always remember</a:t>
            </a:r>
            <a:r>
              <a:rPr lang="en" sz="3000">
                <a:solidFill>
                  <a:schemeClr val="dk1"/>
                </a:solidFill>
                <a:latin typeface="Montserrat"/>
                <a:ea typeface="Montserrat"/>
                <a:cs typeface="Montserrat"/>
                <a:sym typeface="Montserrat"/>
              </a:rPr>
              <a:t> </a:t>
            </a:r>
            <a:r>
              <a:rPr lang="en" sz="3000" b="1">
                <a:solidFill>
                  <a:schemeClr val="dk1"/>
                </a:solidFill>
                <a:latin typeface="Montserrat"/>
                <a:ea typeface="Montserrat"/>
                <a:cs typeface="Montserrat"/>
                <a:sym typeface="Montserrat"/>
              </a:rPr>
              <a:t>about Kooth</a:t>
            </a:r>
            <a:r>
              <a:rPr lang="en" sz="3000">
                <a:solidFill>
                  <a:schemeClr val="dk1"/>
                </a:solidFill>
                <a:latin typeface="Montserrat"/>
                <a:ea typeface="Montserrat"/>
                <a:cs typeface="Montserrat"/>
                <a:sym typeface="Montserrat"/>
              </a:rPr>
              <a:t>…</a:t>
            </a:r>
            <a:endParaRPr sz="3000">
              <a:solidFill>
                <a:schemeClr val="dk1"/>
              </a:solidFill>
              <a:latin typeface="Montserrat"/>
              <a:ea typeface="Montserrat"/>
              <a:cs typeface="Montserrat"/>
              <a:sym typeface="Montserra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9"/>
        <p:cNvGrpSpPr/>
        <p:nvPr/>
      </p:nvGrpSpPr>
      <p:grpSpPr>
        <a:xfrm>
          <a:off x="0" y="0"/>
          <a:ext cx="0" cy="0"/>
          <a:chOff x="0" y="0"/>
          <a:chExt cx="0" cy="0"/>
        </a:xfrm>
      </p:grpSpPr>
      <p:sp>
        <p:nvSpPr>
          <p:cNvPr id="90" name="Google Shape;90;p19"/>
          <p:cNvSpPr txBox="1"/>
          <p:nvPr/>
        </p:nvSpPr>
        <p:spPr>
          <a:xfrm>
            <a:off x="723150" y="2294700"/>
            <a:ext cx="4687500" cy="554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a:solidFill>
                  <a:schemeClr val="dk1"/>
                </a:solidFill>
                <a:latin typeface="Montserrat Light"/>
                <a:ea typeface="Montserrat Light"/>
                <a:cs typeface="Montserrat Light"/>
                <a:sym typeface="Montserrat Light"/>
              </a:rPr>
              <a:t>It’s </a:t>
            </a:r>
            <a:r>
              <a:rPr lang="en" sz="3000" b="1">
                <a:solidFill>
                  <a:schemeClr val="dk1"/>
                </a:solidFill>
                <a:latin typeface="Montserrat"/>
                <a:ea typeface="Montserrat"/>
                <a:cs typeface="Montserrat"/>
                <a:sym typeface="Montserrat"/>
              </a:rPr>
              <a:t>completely free.</a:t>
            </a:r>
            <a:r>
              <a:rPr lang="en" sz="3000">
                <a:solidFill>
                  <a:schemeClr val="dk1"/>
                </a:solidFill>
                <a:latin typeface="Montserrat Light"/>
                <a:ea typeface="Montserrat Light"/>
                <a:cs typeface="Montserrat Light"/>
                <a:sym typeface="Montserrat Light"/>
              </a:rPr>
              <a:t> </a:t>
            </a:r>
            <a:endParaRPr sz="3000">
              <a:solidFill>
                <a:schemeClr val="dk1"/>
              </a:solidFill>
              <a:latin typeface="Montserrat Light"/>
              <a:ea typeface="Montserrat Light"/>
              <a:cs typeface="Montserrat Light"/>
              <a:sym typeface="Montserrat Ligh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4"/>
        <p:cNvGrpSpPr/>
        <p:nvPr/>
      </p:nvGrpSpPr>
      <p:grpSpPr>
        <a:xfrm>
          <a:off x="0" y="0"/>
          <a:ext cx="0" cy="0"/>
          <a:chOff x="0" y="0"/>
          <a:chExt cx="0" cy="0"/>
        </a:xfrm>
      </p:grpSpPr>
      <p:sp>
        <p:nvSpPr>
          <p:cNvPr id="95" name="Google Shape;95;p20"/>
          <p:cNvSpPr txBox="1"/>
          <p:nvPr/>
        </p:nvSpPr>
        <p:spPr>
          <a:xfrm>
            <a:off x="703575" y="1498200"/>
            <a:ext cx="5570700" cy="2147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a:solidFill>
                  <a:schemeClr val="dk1"/>
                </a:solidFill>
                <a:latin typeface="Montserrat Light"/>
                <a:ea typeface="Montserrat Light"/>
                <a:cs typeface="Montserrat Light"/>
                <a:sym typeface="Montserrat Light"/>
              </a:rPr>
              <a:t>You don’t need to be referred by anyone. </a:t>
            </a:r>
            <a:br>
              <a:rPr lang="en" sz="3000">
                <a:solidFill>
                  <a:schemeClr val="dk1"/>
                </a:solidFill>
                <a:latin typeface="Montserrat Light"/>
                <a:ea typeface="Montserrat Light"/>
                <a:cs typeface="Montserrat Light"/>
                <a:sym typeface="Montserrat Light"/>
              </a:rPr>
            </a:br>
            <a:br>
              <a:rPr lang="en" sz="3000">
                <a:solidFill>
                  <a:schemeClr val="dk1"/>
                </a:solidFill>
                <a:latin typeface="Montserrat Light"/>
                <a:ea typeface="Montserrat Light"/>
                <a:cs typeface="Montserrat Light"/>
                <a:sym typeface="Montserrat Light"/>
              </a:rPr>
            </a:br>
            <a:r>
              <a:rPr lang="en" sz="3000">
                <a:solidFill>
                  <a:schemeClr val="dk1"/>
                </a:solidFill>
                <a:latin typeface="Montserrat Light"/>
                <a:ea typeface="Montserrat Light"/>
                <a:cs typeface="Montserrat Light"/>
                <a:sym typeface="Montserrat Light"/>
              </a:rPr>
              <a:t>You can </a:t>
            </a:r>
            <a:r>
              <a:rPr lang="en" sz="3000" b="1">
                <a:solidFill>
                  <a:schemeClr val="dk1"/>
                </a:solidFill>
                <a:latin typeface="Montserrat"/>
                <a:ea typeface="Montserrat"/>
                <a:cs typeface="Montserrat"/>
                <a:sym typeface="Montserrat"/>
              </a:rPr>
              <a:t>sign up anytime.</a:t>
            </a:r>
            <a:endParaRPr sz="3000" b="1">
              <a:solidFill>
                <a:schemeClr val="dk1"/>
              </a:solidFill>
              <a:latin typeface="Montserrat"/>
              <a:ea typeface="Montserrat"/>
              <a:cs typeface="Montserrat"/>
              <a:sym typeface="Montserra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9"/>
        <p:cNvGrpSpPr/>
        <p:nvPr/>
      </p:nvGrpSpPr>
      <p:grpSpPr>
        <a:xfrm>
          <a:off x="0" y="0"/>
          <a:ext cx="0" cy="0"/>
          <a:chOff x="0" y="0"/>
          <a:chExt cx="0" cy="0"/>
        </a:xfrm>
      </p:grpSpPr>
      <p:sp>
        <p:nvSpPr>
          <p:cNvPr id="100" name="Google Shape;100;p21"/>
          <p:cNvSpPr txBox="1"/>
          <p:nvPr/>
        </p:nvSpPr>
        <p:spPr>
          <a:xfrm>
            <a:off x="1618725" y="2159775"/>
            <a:ext cx="4846500" cy="1616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b="1">
                <a:solidFill>
                  <a:schemeClr val="dk1"/>
                </a:solidFill>
                <a:latin typeface="Montserrat"/>
                <a:ea typeface="Montserrat"/>
                <a:cs typeface="Montserrat"/>
                <a:sym typeface="Montserrat"/>
              </a:rPr>
              <a:t>Bullying and trolling </a:t>
            </a:r>
            <a:r>
              <a:rPr lang="en" sz="3000">
                <a:solidFill>
                  <a:schemeClr val="dk1"/>
                </a:solidFill>
                <a:latin typeface="Montserrat Light"/>
                <a:ea typeface="Montserrat Light"/>
                <a:cs typeface="Montserrat Light"/>
                <a:sym typeface="Montserrat Light"/>
              </a:rPr>
              <a:t>can’t take place </a:t>
            </a:r>
            <a:endParaRPr sz="3000">
              <a:solidFill>
                <a:schemeClr val="dk1"/>
              </a:solidFill>
              <a:latin typeface="Montserrat Light"/>
              <a:ea typeface="Montserrat Light"/>
              <a:cs typeface="Montserrat Light"/>
              <a:sym typeface="Montserrat Light"/>
            </a:endParaRPr>
          </a:p>
          <a:p>
            <a:pPr marL="0" lvl="0" indent="0" algn="ctr" rtl="0">
              <a:lnSpc>
                <a:spcPct val="115000"/>
              </a:lnSpc>
              <a:spcBef>
                <a:spcPts val="0"/>
              </a:spcBef>
              <a:spcAft>
                <a:spcPts val="0"/>
              </a:spcAft>
              <a:buClr>
                <a:schemeClr val="dk1"/>
              </a:buClr>
              <a:buSzPts val="1100"/>
              <a:buFont typeface="Arial"/>
              <a:buNone/>
            </a:pPr>
            <a:r>
              <a:rPr lang="en" sz="3000">
                <a:solidFill>
                  <a:schemeClr val="dk1"/>
                </a:solidFill>
                <a:latin typeface="Montserrat Light"/>
                <a:ea typeface="Montserrat Light"/>
                <a:cs typeface="Montserrat Light"/>
                <a:sym typeface="Montserrat Light"/>
              </a:rPr>
              <a:t>on the site.</a:t>
            </a:r>
            <a:endParaRPr sz="3000">
              <a:solidFill>
                <a:schemeClr val="dk1"/>
              </a:solidFill>
              <a:latin typeface="Montserrat Light"/>
              <a:ea typeface="Montserrat Light"/>
              <a:cs typeface="Montserrat Light"/>
              <a:sym typeface="Montserrat Ligh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4"/>
        <p:cNvGrpSpPr/>
        <p:nvPr/>
      </p:nvGrpSpPr>
      <p:grpSpPr>
        <a:xfrm>
          <a:off x="0" y="0"/>
          <a:ext cx="0" cy="0"/>
          <a:chOff x="0" y="0"/>
          <a:chExt cx="0" cy="0"/>
        </a:xfrm>
      </p:grpSpPr>
      <p:sp>
        <p:nvSpPr>
          <p:cNvPr id="105" name="Google Shape;105;p22"/>
          <p:cNvSpPr txBox="1"/>
          <p:nvPr/>
        </p:nvSpPr>
        <p:spPr>
          <a:xfrm>
            <a:off x="1813558" y="2294700"/>
            <a:ext cx="4523100" cy="1085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b="1">
                <a:solidFill>
                  <a:schemeClr val="dk1"/>
                </a:solidFill>
                <a:latin typeface="Montserrat"/>
                <a:ea typeface="Montserrat"/>
                <a:cs typeface="Montserrat"/>
                <a:sym typeface="Montserrat"/>
              </a:rPr>
              <a:t>You’re</a:t>
            </a:r>
            <a:r>
              <a:rPr lang="en" sz="3000">
                <a:solidFill>
                  <a:schemeClr val="dk1"/>
                </a:solidFill>
                <a:latin typeface="Montserrat Light"/>
                <a:ea typeface="Montserrat Light"/>
                <a:cs typeface="Montserrat Light"/>
                <a:sym typeface="Montserrat Light"/>
              </a:rPr>
              <a:t> </a:t>
            </a:r>
            <a:r>
              <a:rPr lang="en" sz="3000" b="1">
                <a:solidFill>
                  <a:schemeClr val="dk1"/>
                </a:solidFill>
                <a:latin typeface="Montserrat"/>
                <a:ea typeface="Montserrat"/>
                <a:cs typeface="Montserrat"/>
                <a:sym typeface="Montserrat"/>
              </a:rPr>
              <a:t>anonymous</a:t>
            </a:r>
            <a:r>
              <a:rPr lang="en" sz="3000">
                <a:solidFill>
                  <a:schemeClr val="dk1"/>
                </a:solidFill>
                <a:latin typeface="Montserrat Light"/>
                <a:ea typeface="Montserrat Light"/>
                <a:cs typeface="Montserrat Light"/>
                <a:sym typeface="Montserrat Light"/>
              </a:rPr>
              <a:t> </a:t>
            </a:r>
            <a:br>
              <a:rPr lang="en" sz="3000">
                <a:solidFill>
                  <a:schemeClr val="dk1"/>
                </a:solidFill>
                <a:latin typeface="Montserrat Light"/>
                <a:ea typeface="Montserrat Light"/>
                <a:cs typeface="Montserrat Light"/>
                <a:sym typeface="Montserrat Light"/>
              </a:rPr>
            </a:br>
            <a:r>
              <a:rPr lang="en" sz="3000">
                <a:solidFill>
                  <a:schemeClr val="dk1"/>
                </a:solidFill>
                <a:latin typeface="Montserrat Light"/>
                <a:ea typeface="Montserrat Light"/>
                <a:cs typeface="Montserrat Light"/>
                <a:sym typeface="Montserrat Light"/>
              </a:rPr>
              <a:t>to us </a:t>
            </a:r>
            <a:endParaRPr sz="3000">
              <a:solidFill>
                <a:schemeClr val="dk1"/>
              </a:solidFill>
              <a:latin typeface="Montserrat Light"/>
              <a:ea typeface="Montserrat Light"/>
              <a:cs typeface="Montserrat Light"/>
              <a:sym typeface="Montserrat Ligh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14"/>
        <p:cNvGrpSpPr/>
        <p:nvPr/>
      </p:nvGrpSpPr>
      <p:grpSpPr>
        <a:xfrm>
          <a:off x="0" y="0"/>
          <a:ext cx="0" cy="0"/>
          <a:chOff x="0" y="0"/>
          <a:chExt cx="0" cy="0"/>
        </a:xfrm>
      </p:grpSpPr>
      <p:sp>
        <p:nvSpPr>
          <p:cNvPr id="115" name="Google Shape;115;p24"/>
          <p:cNvSpPr txBox="1"/>
          <p:nvPr/>
        </p:nvSpPr>
        <p:spPr>
          <a:xfrm>
            <a:off x="195625" y="1429488"/>
            <a:ext cx="4183200" cy="8865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2400" b="1">
                <a:solidFill>
                  <a:schemeClr val="dk1"/>
                </a:solidFill>
                <a:latin typeface="Montserrat"/>
                <a:ea typeface="Montserrat"/>
                <a:cs typeface="Montserrat"/>
                <a:sym typeface="Montserrat"/>
              </a:rPr>
              <a:t>No problem is ever </a:t>
            </a:r>
            <a:br>
              <a:rPr lang="en" sz="2400" b="1">
                <a:solidFill>
                  <a:schemeClr val="dk1"/>
                </a:solidFill>
                <a:latin typeface="Montserrat"/>
                <a:ea typeface="Montserrat"/>
                <a:cs typeface="Montserrat"/>
                <a:sym typeface="Montserrat"/>
              </a:rPr>
            </a:br>
            <a:r>
              <a:rPr lang="en" sz="2400" b="1">
                <a:solidFill>
                  <a:schemeClr val="dk1"/>
                </a:solidFill>
                <a:latin typeface="Montserrat"/>
                <a:ea typeface="Montserrat"/>
                <a:cs typeface="Montserrat"/>
                <a:sym typeface="Montserrat"/>
              </a:rPr>
              <a:t>too small at Kooth</a:t>
            </a:r>
            <a:endParaRPr sz="2400" b="1">
              <a:solidFill>
                <a:schemeClr val="dk1"/>
              </a:solidFill>
              <a:latin typeface="Montserrat"/>
              <a:ea typeface="Montserrat"/>
              <a:cs typeface="Montserrat"/>
              <a:sym typeface="Montserrat"/>
            </a:endParaRPr>
          </a:p>
        </p:txBody>
      </p:sp>
      <p:sp>
        <p:nvSpPr>
          <p:cNvPr id="116" name="Google Shape;116;p24"/>
          <p:cNvSpPr txBox="1"/>
          <p:nvPr/>
        </p:nvSpPr>
        <p:spPr>
          <a:xfrm>
            <a:off x="195625" y="2424950"/>
            <a:ext cx="5668200" cy="5556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None/>
            </a:pPr>
            <a:r>
              <a:rPr lang="en">
                <a:solidFill>
                  <a:schemeClr val="dk1"/>
                </a:solidFill>
                <a:latin typeface="Montserrat"/>
                <a:ea typeface="Montserrat"/>
                <a:cs typeface="Montserrat"/>
                <a:sym typeface="Montserrat"/>
              </a:rPr>
              <a:t>If it’s on your mind, we’re here to help. Some of the feelings or difficulties we can support you with could include:</a:t>
            </a:r>
            <a:endParaRPr sz="2000">
              <a:solidFill>
                <a:schemeClr val="dk1"/>
              </a:solidFill>
              <a:latin typeface="Montserrat"/>
              <a:ea typeface="Montserrat"/>
              <a:cs typeface="Montserrat"/>
              <a:sym typeface="Montserrat"/>
            </a:endParaRPr>
          </a:p>
        </p:txBody>
      </p:sp>
      <p:sp>
        <p:nvSpPr>
          <p:cNvPr id="117" name="Google Shape;117;p24"/>
          <p:cNvSpPr txBox="1"/>
          <p:nvPr/>
        </p:nvSpPr>
        <p:spPr>
          <a:xfrm>
            <a:off x="195625" y="3089500"/>
            <a:ext cx="2622000" cy="1794600"/>
          </a:xfrm>
          <a:prstGeom prst="rect">
            <a:avLst/>
          </a:prstGeom>
          <a:noFill/>
          <a:ln>
            <a:noFill/>
          </a:ln>
        </p:spPr>
        <p:txBody>
          <a:bodyPr spcFirstLastPara="1" wrap="square" lIns="91425" tIns="45700" rIns="91425" bIns="45700" anchor="t" anchorCtr="0">
            <a:spAutoFit/>
          </a:bodyPr>
          <a:lstStyle/>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Stress</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Anxiety</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Friendships</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Life at home</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Exam or coursework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pressures</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Eating difficulties</a:t>
            </a:r>
            <a:endParaRPr sz="2300">
              <a:solidFill>
                <a:schemeClr val="dk1"/>
              </a:solidFill>
              <a:latin typeface="Montserrat"/>
              <a:ea typeface="Montserrat"/>
              <a:cs typeface="Montserrat"/>
              <a:sym typeface="Montserrat"/>
            </a:endParaRPr>
          </a:p>
        </p:txBody>
      </p:sp>
      <p:sp>
        <p:nvSpPr>
          <p:cNvPr id="118" name="Google Shape;118;p24"/>
          <p:cNvSpPr txBox="1"/>
          <p:nvPr/>
        </p:nvSpPr>
        <p:spPr>
          <a:xfrm>
            <a:off x="2897575" y="3089500"/>
            <a:ext cx="2865300" cy="2181000"/>
          </a:xfrm>
          <a:prstGeom prst="rect">
            <a:avLst/>
          </a:prstGeom>
          <a:noFill/>
          <a:ln>
            <a:noFill/>
          </a:ln>
        </p:spPr>
        <p:txBody>
          <a:bodyPr spcFirstLastPara="1" wrap="square" lIns="91425" tIns="45700" rIns="91425" bIns="45700" anchor="t" anchorCtr="0">
            <a:spAutoFit/>
          </a:bodyPr>
          <a:lstStyle/>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Loneliness</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Body image concerns</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Anger</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Confidence</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Big changes</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Social media</a:t>
            </a:r>
            <a:endParaRPr>
              <a:solidFill>
                <a:schemeClr val="dk1"/>
              </a:solidFill>
              <a:latin typeface="Montserrat"/>
              <a:ea typeface="Montserrat"/>
              <a:cs typeface="Montserrat"/>
              <a:sym typeface="Montserrat"/>
            </a:endParaRPr>
          </a:p>
          <a:p>
            <a:pPr marL="457200" lvl="0" indent="0" algn="l" rtl="0">
              <a:lnSpc>
                <a:spcPct val="115000"/>
              </a:lnSpc>
              <a:spcBef>
                <a:spcPts val="0"/>
              </a:spcBef>
              <a:spcAft>
                <a:spcPts val="0"/>
              </a:spcAft>
              <a:buNone/>
            </a:pPr>
            <a:endParaRPr b="1">
              <a:solidFill>
                <a:srgbClr val="FF4566"/>
              </a:solidFill>
              <a:latin typeface="Montserrat"/>
              <a:ea typeface="Montserrat"/>
              <a:cs typeface="Montserrat"/>
              <a:sym typeface="Montserrat"/>
            </a:endParaRPr>
          </a:p>
          <a:p>
            <a:pPr marL="457200" lvl="0" indent="0" algn="l" rtl="0">
              <a:lnSpc>
                <a:spcPct val="115000"/>
              </a:lnSpc>
              <a:spcBef>
                <a:spcPts val="0"/>
              </a:spcBef>
              <a:spcAft>
                <a:spcPts val="0"/>
              </a:spcAft>
              <a:buNone/>
            </a:pPr>
            <a:endParaRPr sz="2300" b="1">
              <a:solidFill>
                <a:schemeClr val="dk1"/>
              </a:solidFill>
              <a:latin typeface="Montserrat"/>
              <a:ea typeface="Montserrat"/>
              <a:cs typeface="Montserrat"/>
              <a:sym typeface="Montserra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2"/>
        <p:cNvGrpSpPr/>
        <p:nvPr/>
      </p:nvGrpSpPr>
      <p:grpSpPr>
        <a:xfrm>
          <a:off x="0" y="0"/>
          <a:ext cx="0" cy="0"/>
          <a:chOff x="0" y="0"/>
          <a:chExt cx="0" cy="0"/>
        </a:xfrm>
      </p:grpSpPr>
      <p:sp>
        <p:nvSpPr>
          <p:cNvPr id="123" name="Google Shape;123;p25"/>
          <p:cNvSpPr txBox="1"/>
          <p:nvPr/>
        </p:nvSpPr>
        <p:spPr>
          <a:xfrm>
            <a:off x="774225" y="1972200"/>
            <a:ext cx="3584700" cy="18732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2600" b="1">
                <a:solidFill>
                  <a:schemeClr val="dk1"/>
                </a:solidFill>
                <a:latin typeface="Montserrat"/>
                <a:ea typeface="Montserrat"/>
                <a:cs typeface="Montserrat"/>
                <a:sym typeface="Montserrat"/>
              </a:rPr>
              <a:t>Kooth</a:t>
            </a:r>
            <a:r>
              <a:rPr lang="en" sz="2600">
                <a:solidFill>
                  <a:schemeClr val="dk1"/>
                </a:solidFill>
                <a:latin typeface="Montserrat Light"/>
                <a:ea typeface="Montserrat Light"/>
                <a:cs typeface="Montserrat Light"/>
                <a:sym typeface="Montserrat Light"/>
              </a:rPr>
              <a:t> </a:t>
            </a:r>
            <a:r>
              <a:rPr lang="en" sz="2600" b="1">
                <a:solidFill>
                  <a:schemeClr val="dk1"/>
                </a:solidFill>
                <a:latin typeface="Montserrat"/>
                <a:ea typeface="Montserrat"/>
                <a:cs typeface="Montserrat"/>
                <a:sym typeface="Montserrat"/>
              </a:rPr>
              <a:t>isn’t an app</a:t>
            </a:r>
            <a:r>
              <a:rPr lang="en" sz="2600" b="1">
                <a:solidFill>
                  <a:srgbClr val="00BDFF"/>
                </a:solidFill>
                <a:latin typeface="Montserrat"/>
                <a:ea typeface="Montserrat"/>
                <a:cs typeface="Montserrat"/>
                <a:sym typeface="Montserrat"/>
              </a:rPr>
              <a:t> </a:t>
            </a:r>
            <a:r>
              <a:rPr lang="en" sz="2600">
                <a:solidFill>
                  <a:srgbClr val="00BDFF"/>
                </a:solidFill>
                <a:latin typeface="Montserrat Light"/>
                <a:ea typeface="Montserrat Light"/>
                <a:cs typeface="Montserrat Light"/>
                <a:sym typeface="Montserrat Light"/>
              </a:rPr>
              <a:t> </a:t>
            </a:r>
            <a:br>
              <a:rPr lang="en" sz="2600">
                <a:solidFill>
                  <a:schemeClr val="dk1"/>
                </a:solidFill>
                <a:latin typeface="Montserrat Light"/>
                <a:ea typeface="Montserrat Light"/>
                <a:cs typeface="Montserrat Light"/>
                <a:sym typeface="Montserrat Light"/>
              </a:rPr>
            </a:br>
            <a:r>
              <a:rPr lang="en" sz="2600">
                <a:solidFill>
                  <a:schemeClr val="dk1"/>
                </a:solidFill>
                <a:latin typeface="Montserrat Light"/>
                <a:ea typeface="Montserrat Light"/>
                <a:cs typeface="Montserrat Light"/>
                <a:sym typeface="Montserrat Light"/>
              </a:rPr>
              <a:t>so you won’t be able to find us on any app stores</a:t>
            </a:r>
            <a:endParaRPr sz="2600">
              <a:solidFill>
                <a:schemeClr val="dk1"/>
              </a:solidFill>
              <a:latin typeface="Montserrat Light"/>
              <a:ea typeface="Montserrat Light"/>
              <a:cs typeface="Montserrat Light"/>
              <a:sym typeface="Montserrat 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7"/>
        <p:cNvGrpSpPr/>
        <p:nvPr/>
      </p:nvGrpSpPr>
      <p:grpSpPr>
        <a:xfrm>
          <a:off x="0" y="0"/>
          <a:ext cx="0" cy="0"/>
          <a:chOff x="0" y="0"/>
          <a:chExt cx="0" cy="0"/>
        </a:xfrm>
      </p:grpSpPr>
      <p:sp>
        <p:nvSpPr>
          <p:cNvPr id="128" name="Google Shape;128;p26"/>
          <p:cNvSpPr txBox="1"/>
          <p:nvPr/>
        </p:nvSpPr>
        <p:spPr>
          <a:xfrm>
            <a:off x="167326" y="2771525"/>
            <a:ext cx="1927500" cy="15306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2100">
                <a:solidFill>
                  <a:schemeClr val="dk1"/>
                </a:solidFill>
                <a:latin typeface="Montserrat Light"/>
                <a:ea typeface="Montserrat Light"/>
                <a:cs typeface="Montserrat Light"/>
                <a:sym typeface="Montserrat Light"/>
              </a:rPr>
              <a:t>Click on the </a:t>
            </a:r>
            <a:br>
              <a:rPr lang="en" sz="2100">
                <a:solidFill>
                  <a:schemeClr val="dk1"/>
                </a:solidFill>
                <a:latin typeface="Montserrat Light"/>
                <a:ea typeface="Montserrat Light"/>
                <a:cs typeface="Montserrat Light"/>
                <a:sym typeface="Montserrat Light"/>
              </a:rPr>
            </a:br>
            <a:r>
              <a:rPr lang="en" sz="2100" b="1">
                <a:solidFill>
                  <a:schemeClr val="dk1"/>
                </a:solidFill>
                <a:latin typeface="Montserrat"/>
                <a:ea typeface="Montserrat"/>
                <a:cs typeface="Montserrat"/>
                <a:sym typeface="Montserrat"/>
              </a:rPr>
              <a:t>‘Join Kooth’ </a:t>
            </a:r>
            <a:br>
              <a:rPr lang="en" sz="2100" b="1">
                <a:solidFill>
                  <a:schemeClr val="dk1"/>
                </a:solidFill>
                <a:latin typeface="Montserrat"/>
                <a:ea typeface="Montserrat"/>
                <a:cs typeface="Montserrat"/>
                <a:sym typeface="Montserrat"/>
              </a:rPr>
            </a:br>
            <a:r>
              <a:rPr lang="en" sz="2100">
                <a:solidFill>
                  <a:schemeClr val="dk1"/>
                </a:solidFill>
                <a:latin typeface="Montserrat Light"/>
                <a:ea typeface="Montserrat Light"/>
                <a:cs typeface="Montserrat Light"/>
                <a:sym typeface="Montserrat Light"/>
              </a:rPr>
              <a:t>button to </a:t>
            </a:r>
            <a:br>
              <a:rPr lang="en" sz="2100">
                <a:solidFill>
                  <a:schemeClr val="dk1"/>
                </a:solidFill>
                <a:latin typeface="Montserrat Light"/>
                <a:ea typeface="Montserrat Light"/>
                <a:cs typeface="Montserrat Light"/>
                <a:sym typeface="Montserrat Light"/>
              </a:rPr>
            </a:br>
            <a:r>
              <a:rPr lang="en" sz="2100">
                <a:solidFill>
                  <a:schemeClr val="dk1"/>
                </a:solidFill>
                <a:latin typeface="Montserrat Light"/>
                <a:ea typeface="Montserrat Light"/>
                <a:cs typeface="Montserrat Light"/>
                <a:sym typeface="Montserrat Light"/>
              </a:rPr>
              <a:t>get started</a:t>
            </a:r>
            <a:endParaRPr sz="2100">
              <a:solidFill>
                <a:schemeClr val="dk1"/>
              </a:solidFill>
              <a:latin typeface="Montserrat Light"/>
              <a:ea typeface="Montserrat Light"/>
              <a:cs typeface="Montserrat Light"/>
              <a:sym typeface="Montserrat 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37"/>
        <p:cNvGrpSpPr/>
        <p:nvPr/>
      </p:nvGrpSpPr>
      <p:grpSpPr>
        <a:xfrm>
          <a:off x="0" y="0"/>
          <a:ext cx="0" cy="0"/>
          <a:chOff x="0" y="0"/>
          <a:chExt cx="0" cy="0"/>
        </a:xfrm>
      </p:grpSpPr>
      <p:sp>
        <p:nvSpPr>
          <p:cNvPr id="138" name="Google Shape;138;p28"/>
          <p:cNvSpPr txBox="1"/>
          <p:nvPr/>
        </p:nvSpPr>
        <p:spPr>
          <a:xfrm>
            <a:off x="6131225" y="4471100"/>
            <a:ext cx="3584700" cy="4926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2600">
                <a:solidFill>
                  <a:schemeClr val="lt1"/>
                </a:solidFill>
                <a:latin typeface="Montserrat Light"/>
                <a:ea typeface="Montserrat Light"/>
                <a:cs typeface="Montserrat Light"/>
                <a:sym typeface="Montserrat Light"/>
              </a:rPr>
              <a:t>How to</a:t>
            </a:r>
            <a:r>
              <a:rPr lang="en" sz="2600" b="1">
                <a:solidFill>
                  <a:schemeClr val="lt1"/>
                </a:solidFill>
                <a:latin typeface="Montserrat"/>
                <a:ea typeface="Montserrat"/>
                <a:cs typeface="Montserrat"/>
                <a:sym typeface="Montserrat"/>
              </a:rPr>
              <a:t> sign up</a:t>
            </a:r>
            <a:endParaRPr sz="2600">
              <a:solidFill>
                <a:schemeClr val="lt1"/>
              </a:solidFill>
              <a:latin typeface="Montserrat Light"/>
              <a:ea typeface="Montserrat Light"/>
              <a:cs typeface="Montserrat Light"/>
              <a:sym typeface="Montserrat Light"/>
            </a:endParaRPr>
          </a:p>
        </p:txBody>
      </p:sp>
      <p:sp>
        <p:nvSpPr>
          <p:cNvPr id="139" name="Google Shape;139;p28"/>
          <p:cNvSpPr txBox="1"/>
          <p:nvPr/>
        </p:nvSpPr>
        <p:spPr>
          <a:xfrm>
            <a:off x="132863" y="3856225"/>
            <a:ext cx="3000000" cy="4002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1.</a:t>
            </a:r>
            <a:r>
              <a:rPr lang="en">
                <a:solidFill>
                  <a:schemeClr val="dk1"/>
                </a:solidFill>
                <a:latin typeface="Montserrat"/>
                <a:ea typeface="Montserrat"/>
                <a:cs typeface="Montserrat"/>
                <a:sym typeface="Montserrat"/>
              </a:rPr>
              <a:t> Select </a:t>
            </a:r>
            <a:r>
              <a:rPr lang="en" b="1">
                <a:solidFill>
                  <a:schemeClr val="dk1"/>
                </a:solidFill>
                <a:latin typeface="Montserrat"/>
                <a:ea typeface="Montserrat"/>
                <a:cs typeface="Montserrat"/>
                <a:sym typeface="Montserrat"/>
              </a:rPr>
              <a:t>Join Kooth</a:t>
            </a:r>
            <a:r>
              <a:rPr lang="en">
                <a:solidFill>
                  <a:schemeClr val="dk1"/>
                </a:solidFill>
                <a:latin typeface="Montserrat"/>
                <a:ea typeface="Montserrat"/>
                <a:cs typeface="Montserrat"/>
                <a:sym typeface="Montserrat"/>
              </a:rPr>
              <a:t>.</a:t>
            </a:r>
            <a:endParaRPr>
              <a:solidFill>
                <a:schemeClr val="dk1"/>
              </a:solidFill>
              <a:latin typeface="Montserrat"/>
              <a:ea typeface="Montserrat"/>
              <a:cs typeface="Montserrat"/>
              <a:sym typeface="Montserrat"/>
            </a:endParaRPr>
          </a:p>
        </p:txBody>
      </p:sp>
      <p:sp>
        <p:nvSpPr>
          <p:cNvPr id="140" name="Google Shape;140;p28"/>
          <p:cNvSpPr txBox="1"/>
          <p:nvPr/>
        </p:nvSpPr>
        <p:spPr>
          <a:xfrm>
            <a:off x="2919588" y="3837025"/>
            <a:ext cx="3000000" cy="8958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2.</a:t>
            </a:r>
            <a:r>
              <a:rPr lang="en">
                <a:solidFill>
                  <a:schemeClr val="dk1"/>
                </a:solidFill>
                <a:latin typeface="Montserrat"/>
                <a:ea typeface="Montserrat"/>
                <a:cs typeface="Montserrat"/>
                <a:sym typeface="Montserrat"/>
              </a:rPr>
              <a:t> Sign up by postcode or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select your location from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our dropdown list.</a:t>
            </a:r>
            <a:endParaRPr>
              <a:solidFill>
                <a:schemeClr val="dk1"/>
              </a:solidFill>
              <a:latin typeface="Montserrat"/>
              <a:ea typeface="Montserrat"/>
              <a:cs typeface="Montserrat"/>
              <a:sym typeface="Montserrat"/>
            </a:endParaRPr>
          </a:p>
        </p:txBody>
      </p:sp>
      <p:pic>
        <p:nvPicPr>
          <p:cNvPr id="141" name="Google Shape;141;p28"/>
          <p:cNvPicPr preferRelativeResize="0"/>
          <p:nvPr/>
        </p:nvPicPr>
        <p:blipFill>
          <a:blip r:embed="rId4">
            <a:alphaModFix/>
          </a:blip>
          <a:stretch>
            <a:fillRect/>
          </a:stretch>
        </p:blipFill>
        <p:spPr>
          <a:xfrm>
            <a:off x="664028" y="416700"/>
            <a:ext cx="1595775" cy="3336000"/>
          </a:xfrm>
          <a:prstGeom prst="rect">
            <a:avLst/>
          </a:prstGeom>
          <a:noFill/>
          <a:ln>
            <a:noFill/>
          </a:ln>
        </p:spPr>
      </p:pic>
      <p:pic>
        <p:nvPicPr>
          <p:cNvPr id="142" name="Google Shape;142;p28"/>
          <p:cNvPicPr preferRelativeResize="0"/>
          <p:nvPr/>
        </p:nvPicPr>
        <p:blipFill>
          <a:blip r:embed="rId5">
            <a:alphaModFix/>
          </a:blip>
          <a:stretch>
            <a:fillRect/>
          </a:stretch>
        </p:blipFill>
        <p:spPr>
          <a:xfrm>
            <a:off x="3621716" y="416700"/>
            <a:ext cx="1595775" cy="33360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6"/>
        <p:cNvGrpSpPr/>
        <p:nvPr/>
      </p:nvGrpSpPr>
      <p:grpSpPr>
        <a:xfrm>
          <a:off x="0" y="0"/>
          <a:ext cx="0" cy="0"/>
          <a:chOff x="0" y="0"/>
          <a:chExt cx="0" cy="0"/>
        </a:xfrm>
      </p:grpSpPr>
      <p:sp>
        <p:nvSpPr>
          <p:cNvPr id="147" name="Google Shape;147;p29"/>
          <p:cNvSpPr txBox="1"/>
          <p:nvPr/>
        </p:nvSpPr>
        <p:spPr>
          <a:xfrm>
            <a:off x="412500" y="3859463"/>
            <a:ext cx="2098800" cy="648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3. </a:t>
            </a:r>
            <a:r>
              <a:rPr lang="en">
                <a:solidFill>
                  <a:schemeClr val="dk1"/>
                </a:solidFill>
                <a:latin typeface="Montserrat"/>
                <a:ea typeface="Montserrat"/>
                <a:cs typeface="Montserrat"/>
                <a:sym typeface="Montserrat"/>
              </a:rPr>
              <a:t>Enter the first part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of your postcode.</a:t>
            </a:r>
            <a:endParaRPr>
              <a:solidFill>
                <a:schemeClr val="dk1"/>
              </a:solidFill>
              <a:latin typeface="Montserrat"/>
              <a:ea typeface="Montserrat"/>
              <a:cs typeface="Montserrat"/>
              <a:sym typeface="Montserrat"/>
            </a:endParaRPr>
          </a:p>
        </p:txBody>
      </p:sp>
      <p:sp>
        <p:nvSpPr>
          <p:cNvPr id="148" name="Google Shape;148;p29"/>
          <p:cNvSpPr txBox="1"/>
          <p:nvPr/>
        </p:nvSpPr>
        <p:spPr>
          <a:xfrm>
            <a:off x="2400913" y="1761438"/>
            <a:ext cx="1079700" cy="6465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3000" b="1">
                <a:solidFill>
                  <a:schemeClr val="dk1"/>
                </a:solidFill>
                <a:latin typeface="Montserrat"/>
                <a:ea typeface="Montserrat"/>
                <a:cs typeface="Montserrat"/>
                <a:sym typeface="Montserrat"/>
              </a:rPr>
              <a:t>OR</a:t>
            </a:r>
            <a:endParaRPr sz="3000">
              <a:solidFill>
                <a:schemeClr val="dk1"/>
              </a:solidFill>
              <a:latin typeface="Montserrat"/>
              <a:ea typeface="Montserrat"/>
              <a:cs typeface="Montserrat"/>
              <a:sym typeface="Montserrat"/>
            </a:endParaRPr>
          </a:p>
        </p:txBody>
      </p:sp>
      <p:sp>
        <p:nvSpPr>
          <p:cNvPr id="149" name="Google Shape;149;p29"/>
          <p:cNvSpPr txBox="1"/>
          <p:nvPr/>
        </p:nvSpPr>
        <p:spPr>
          <a:xfrm>
            <a:off x="3370200" y="3859475"/>
            <a:ext cx="2098800" cy="648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4.</a:t>
            </a:r>
            <a:r>
              <a:rPr lang="en">
                <a:solidFill>
                  <a:schemeClr val="dk1"/>
                </a:solidFill>
                <a:latin typeface="Montserrat"/>
                <a:ea typeface="Montserrat"/>
                <a:cs typeface="Montserrat"/>
                <a:sym typeface="Montserrat"/>
              </a:rPr>
              <a:t> Choose your area</a:t>
            </a:r>
            <a:endParaRPr>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from the dropdown.</a:t>
            </a:r>
            <a:endParaRPr>
              <a:solidFill>
                <a:schemeClr val="dk1"/>
              </a:solidFill>
              <a:latin typeface="Montserrat"/>
              <a:ea typeface="Montserrat"/>
              <a:cs typeface="Montserrat"/>
              <a:sym typeface="Montserrat"/>
            </a:endParaRPr>
          </a:p>
        </p:txBody>
      </p:sp>
      <p:pic>
        <p:nvPicPr>
          <p:cNvPr id="150" name="Google Shape;150;p29"/>
          <p:cNvPicPr preferRelativeResize="0"/>
          <p:nvPr/>
        </p:nvPicPr>
        <p:blipFill>
          <a:blip r:embed="rId4">
            <a:alphaModFix/>
          </a:blip>
          <a:stretch>
            <a:fillRect/>
          </a:stretch>
        </p:blipFill>
        <p:spPr>
          <a:xfrm>
            <a:off x="664053" y="416700"/>
            <a:ext cx="1595775" cy="3336000"/>
          </a:xfrm>
          <a:prstGeom prst="rect">
            <a:avLst/>
          </a:prstGeom>
          <a:noFill/>
          <a:ln>
            <a:noFill/>
          </a:ln>
        </p:spPr>
      </p:pic>
      <p:pic>
        <p:nvPicPr>
          <p:cNvPr id="151" name="Google Shape;151;p29"/>
          <p:cNvPicPr preferRelativeResize="0"/>
          <p:nvPr/>
        </p:nvPicPr>
        <p:blipFill>
          <a:blip r:embed="rId5">
            <a:alphaModFix/>
          </a:blip>
          <a:stretch>
            <a:fillRect/>
          </a:stretch>
        </p:blipFill>
        <p:spPr>
          <a:xfrm>
            <a:off x="3621728" y="416700"/>
            <a:ext cx="1595775" cy="3336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55"/>
        <p:cNvGrpSpPr/>
        <p:nvPr/>
      </p:nvGrpSpPr>
      <p:grpSpPr>
        <a:xfrm>
          <a:off x="0" y="0"/>
          <a:ext cx="0" cy="0"/>
          <a:chOff x="0" y="0"/>
          <a:chExt cx="0" cy="0"/>
        </a:xfrm>
      </p:grpSpPr>
      <p:sp>
        <p:nvSpPr>
          <p:cNvPr id="156" name="Google Shape;156;p30"/>
          <p:cNvSpPr txBox="1"/>
          <p:nvPr/>
        </p:nvSpPr>
        <p:spPr>
          <a:xfrm>
            <a:off x="222173" y="3856225"/>
            <a:ext cx="2479500" cy="648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5. </a:t>
            </a:r>
            <a:r>
              <a:rPr lang="en">
                <a:solidFill>
                  <a:schemeClr val="dk1"/>
                </a:solidFill>
                <a:latin typeface="Montserrat"/>
                <a:ea typeface="Montserrat"/>
                <a:cs typeface="Montserrat"/>
                <a:sym typeface="Montserrat"/>
              </a:rPr>
              <a:t>Select your month</a:t>
            </a:r>
            <a:endParaRPr>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and year of birth.</a:t>
            </a:r>
            <a:endParaRPr>
              <a:solidFill>
                <a:schemeClr val="dk1"/>
              </a:solidFill>
              <a:latin typeface="Montserrat"/>
              <a:ea typeface="Montserrat"/>
              <a:cs typeface="Montserrat"/>
              <a:sym typeface="Montserrat"/>
            </a:endParaRPr>
          </a:p>
        </p:txBody>
      </p:sp>
      <p:sp>
        <p:nvSpPr>
          <p:cNvPr id="157" name="Google Shape;157;p30"/>
          <p:cNvSpPr txBox="1"/>
          <p:nvPr/>
        </p:nvSpPr>
        <p:spPr>
          <a:xfrm>
            <a:off x="3295650" y="3856225"/>
            <a:ext cx="2247900" cy="6480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6.</a:t>
            </a:r>
            <a:r>
              <a:rPr lang="en">
                <a:solidFill>
                  <a:schemeClr val="dk1"/>
                </a:solidFill>
                <a:latin typeface="Montserrat"/>
                <a:ea typeface="Montserrat"/>
                <a:cs typeface="Montserrat"/>
                <a:sym typeface="Montserrat"/>
              </a:rPr>
              <a:t> Select your gender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and ethnicity.</a:t>
            </a:r>
            <a:endParaRPr>
              <a:solidFill>
                <a:schemeClr val="dk1"/>
              </a:solidFill>
              <a:latin typeface="Montserrat"/>
              <a:ea typeface="Montserrat"/>
              <a:cs typeface="Montserrat"/>
              <a:sym typeface="Montserrat"/>
            </a:endParaRPr>
          </a:p>
        </p:txBody>
      </p:sp>
      <p:sp>
        <p:nvSpPr>
          <p:cNvPr id="158" name="Google Shape;158;p30"/>
          <p:cNvSpPr txBox="1"/>
          <p:nvPr/>
        </p:nvSpPr>
        <p:spPr>
          <a:xfrm>
            <a:off x="6253363" y="3856225"/>
            <a:ext cx="2247900" cy="1143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7.</a:t>
            </a:r>
            <a:r>
              <a:rPr lang="en">
                <a:solidFill>
                  <a:schemeClr val="dk1"/>
                </a:solidFill>
                <a:latin typeface="Montserrat"/>
                <a:ea typeface="Montserrat"/>
                <a:cs typeface="Montserrat"/>
                <a:sym typeface="Montserrat"/>
              </a:rPr>
              <a:t> Create an </a:t>
            </a:r>
            <a:br>
              <a:rPr lang="en">
                <a:solidFill>
                  <a:schemeClr val="dk1"/>
                </a:solidFill>
                <a:latin typeface="Montserrat"/>
                <a:ea typeface="Montserrat"/>
                <a:cs typeface="Montserrat"/>
                <a:sym typeface="Montserrat"/>
              </a:rPr>
            </a:br>
            <a:r>
              <a:rPr lang="en" b="1">
                <a:solidFill>
                  <a:schemeClr val="dk1"/>
                </a:solidFill>
                <a:latin typeface="Montserrat"/>
                <a:ea typeface="Montserrat"/>
                <a:cs typeface="Montserrat"/>
                <a:sym typeface="Montserrat"/>
              </a:rPr>
              <a:t>anonymous (not your </a:t>
            </a:r>
            <a:br>
              <a:rPr lang="en" b="1">
                <a:solidFill>
                  <a:schemeClr val="dk1"/>
                </a:solidFill>
                <a:latin typeface="Montserrat"/>
                <a:ea typeface="Montserrat"/>
                <a:cs typeface="Montserrat"/>
                <a:sym typeface="Montserrat"/>
              </a:rPr>
            </a:br>
            <a:r>
              <a:rPr lang="en" b="1">
                <a:solidFill>
                  <a:schemeClr val="dk1"/>
                </a:solidFill>
                <a:latin typeface="Montserrat"/>
                <a:ea typeface="Montserrat"/>
                <a:cs typeface="Montserrat"/>
                <a:sym typeface="Montserrat"/>
              </a:rPr>
              <a:t>real name) </a:t>
            </a:r>
            <a:r>
              <a:rPr lang="en">
                <a:solidFill>
                  <a:schemeClr val="dk1"/>
                </a:solidFill>
                <a:latin typeface="Montserrat"/>
                <a:ea typeface="Montserrat"/>
                <a:cs typeface="Montserrat"/>
                <a:sym typeface="Montserrat"/>
              </a:rPr>
              <a:t>username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and secure password.</a:t>
            </a:r>
            <a:endParaRPr>
              <a:solidFill>
                <a:schemeClr val="dk1"/>
              </a:solidFill>
              <a:latin typeface="Montserrat"/>
              <a:ea typeface="Montserrat"/>
              <a:cs typeface="Montserrat"/>
              <a:sym typeface="Montserrat"/>
            </a:endParaRPr>
          </a:p>
        </p:txBody>
      </p:sp>
      <p:pic>
        <p:nvPicPr>
          <p:cNvPr id="159" name="Google Shape;159;p30"/>
          <p:cNvPicPr preferRelativeResize="0"/>
          <p:nvPr/>
        </p:nvPicPr>
        <p:blipFill>
          <a:blip r:embed="rId4">
            <a:alphaModFix/>
          </a:blip>
          <a:stretch>
            <a:fillRect/>
          </a:stretch>
        </p:blipFill>
        <p:spPr>
          <a:xfrm>
            <a:off x="664028" y="416700"/>
            <a:ext cx="1595775" cy="3336000"/>
          </a:xfrm>
          <a:prstGeom prst="rect">
            <a:avLst/>
          </a:prstGeom>
          <a:noFill/>
          <a:ln>
            <a:noFill/>
          </a:ln>
        </p:spPr>
      </p:pic>
      <p:pic>
        <p:nvPicPr>
          <p:cNvPr id="160" name="Google Shape;160;p30"/>
          <p:cNvPicPr preferRelativeResize="0"/>
          <p:nvPr/>
        </p:nvPicPr>
        <p:blipFill>
          <a:blip r:embed="rId5">
            <a:alphaModFix/>
          </a:blip>
          <a:stretch>
            <a:fillRect/>
          </a:stretch>
        </p:blipFill>
        <p:spPr>
          <a:xfrm>
            <a:off x="3621728" y="416700"/>
            <a:ext cx="1595775" cy="3336000"/>
          </a:xfrm>
          <a:prstGeom prst="rect">
            <a:avLst/>
          </a:prstGeom>
          <a:noFill/>
          <a:ln>
            <a:noFill/>
          </a:ln>
        </p:spPr>
      </p:pic>
      <p:pic>
        <p:nvPicPr>
          <p:cNvPr id="161" name="Google Shape;161;p30"/>
          <p:cNvPicPr preferRelativeResize="0"/>
          <p:nvPr/>
        </p:nvPicPr>
        <p:blipFill>
          <a:blip r:embed="rId6">
            <a:alphaModFix/>
          </a:blip>
          <a:stretch>
            <a:fillRect/>
          </a:stretch>
        </p:blipFill>
        <p:spPr>
          <a:xfrm>
            <a:off x="6579428" y="416700"/>
            <a:ext cx="1595775" cy="3336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65"/>
        <p:cNvGrpSpPr/>
        <p:nvPr/>
      </p:nvGrpSpPr>
      <p:grpSpPr>
        <a:xfrm>
          <a:off x="0" y="0"/>
          <a:ext cx="0" cy="0"/>
          <a:chOff x="0" y="0"/>
          <a:chExt cx="0" cy="0"/>
        </a:xfrm>
      </p:grpSpPr>
      <p:sp>
        <p:nvSpPr>
          <p:cNvPr id="166" name="Google Shape;166;p31"/>
          <p:cNvSpPr txBox="1"/>
          <p:nvPr/>
        </p:nvSpPr>
        <p:spPr>
          <a:xfrm>
            <a:off x="1450700" y="1562700"/>
            <a:ext cx="4704000" cy="2147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a:solidFill>
                  <a:schemeClr val="dk1"/>
                </a:solidFill>
                <a:latin typeface="Montserrat"/>
                <a:ea typeface="Montserrat"/>
                <a:cs typeface="Montserrat"/>
                <a:sym typeface="Montserrat"/>
              </a:rPr>
              <a:t>We offer</a:t>
            </a:r>
            <a:r>
              <a:rPr lang="en" sz="3000" b="1">
                <a:solidFill>
                  <a:srgbClr val="0A6973"/>
                </a:solidFill>
                <a:latin typeface="Montserrat"/>
                <a:ea typeface="Montserrat"/>
                <a:cs typeface="Montserrat"/>
                <a:sym typeface="Montserrat"/>
              </a:rPr>
              <a:t> a range of support options</a:t>
            </a:r>
            <a:r>
              <a:rPr lang="en" sz="3000">
                <a:solidFill>
                  <a:schemeClr val="dk1"/>
                </a:solidFill>
                <a:latin typeface="Montserrat"/>
                <a:ea typeface="Montserrat"/>
                <a:cs typeface="Montserrat"/>
                <a:sym typeface="Montserrat"/>
              </a:rPr>
              <a:t> and you have </a:t>
            </a:r>
            <a:r>
              <a:rPr lang="en" sz="3000" b="1">
                <a:solidFill>
                  <a:srgbClr val="0A6973"/>
                </a:solidFill>
                <a:latin typeface="Montserrat"/>
                <a:ea typeface="Montserrat"/>
                <a:cs typeface="Montserrat"/>
                <a:sym typeface="Montserrat"/>
              </a:rPr>
              <a:t>complete control </a:t>
            </a:r>
            <a:r>
              <a:rPr lang="en" sz="3000">
                <a:solidFill>
                  <a:schemeClr val="dk1"/>
                </a:solidFill>
                <a:latin typeface="Montserrat"/>
                <a:ea typeface="Montserrat"/>
                <a:cs typeface="Montserrat"/>
                <a:sym typeface="Montserrat"/>
              </a:rPr>
              <a:t>of what to use.</a:t>
            </a:r>
            <a:endParaRPr sz="2600">
              <a:solidFill>
                <a:schemeClr val="dk1"/>
              </a:solidFill>
              <a:latin typeface="Montserrat"/>
              <a:ea typeface="Montserrat"/>
              <a:cs typeface="Montserrat"/>
              <a:sym typeface="Montserra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70"/>
        <p:cNvGrpSpPr/>
        <p:nvPr/>
      </p:nvGrpSpPr>
      <p:grpSpPr>
        <a:xfrm>
          <a:off x="0" y="0"/>
          <a:ext cx="0" cy="0"/>
          <a:chOff x="0" y="0"/>
          <a:chExt cx="0" cy="0"/>
        </a:xfrm>
      </p:grpSpPr>
      <p:sp>
        <p:nvSpPr>
          <p:cNvPr id="171" name="Google Shape;171;p32"/>
          <p:cNvSpPr txBox="1"/>
          <p:nvPr/>
        </p:nvSpPr>
        <p:spPr>
          <a:xfrm>
            <a:off x="3905625" y="3309650"/>
            <a:ext cx="1154400" cy="438300"/>
          </a:xfrm>
          <a:prstGeom prst="rect">
            <a:avLst/>
          </a:prstGeom>
          <a:noFill/>
          <a:ln>
            <a:noFill/>
          </a:ln>
        </p:spPr>
        <p:txBody>
          <a:bodyPr spcFirstLastPara="1" wrap="square" lIns="121900" tIns="121900" rIns="121900" bIns="121900" anchor="b" anchorCtr="0">
            <a:noAutofit/>
          </a:bodyPr>
          <a:lstStyle/>
          <a:p>
            <a:pPr marL="0" marR="0" lvl="0" indent="0" algn="ctr" rtl="0">
              <a:lnSpc>
                <a:spcPct val="100000"/>
              </a:lnSpc>
              <a:spcBef>
                <a:spcPts val="0"/>
              </a:spcBef>
              <a:spcAft>
                <a:spcPts val="0"/>
              </a:spcAft>
              <a:buClr>
                <a:srgbClr val="FFFFFF"/>
              </a:buClr>
              <a:buSzPts val="4000"/>
              <a:buFont typeface="Arial"/>
              <a:buNone/>
            </a:pPr>
            <a:r>
              <a:rPr lang="en" sz="1200" b="1">
                <a:solidFill>
                  <a:schemeClr val="dk1"/>
                </a:solidFill>
                <a:latin typeface="Montserrat"/>
                <a:ea typeface="Montserrat"/>
                <a:cs typeface="Montserrat"/>
                <a:sym typeface="Montserrat"/>
              </a:rPr>
              <a:t>Activities</a:t>
            </a:r>
            <a:endParaRPr sz="1200" b="1" i="0" u="none" strike="noStrike" cap="none">
              <a:solidFill>
                <a:schemeClr val="dk1"/>
              </a:solidFill>
              <a:latin typeface="Montserrat"/>
              <a:ea typeface="Montserrat"/>
              <a:cs typeface="Montserrat"/>
              <a:sym typeface="Montserrat"/>
            </a:endParaRPr>
          </a:p>
        </p:txBody>
      </p:sp>
      <p:sp>
        <p:nvSpPr>
          <p:cNvPr id="172" name="Google Shape;172;p32"/>
          <p:cNvSpPr txBox="1"/>
          <p:nvPr/>
        </p:nvSpPr>
        <p:spPr>
          <a:xfrm>
            <a:off x="5060025" y="3309650"/>
            <a:ext cx="1285200" cy="713700"/>
          </a:xfrm>
          <a:prstGeom prst="rect">
            <a:avLst/>
          </a:prstGeom>
          <a:noFill/>
          <a:ln>
            <a:noFill/>
          </a:ln>
        </p:spPr>
        <p:txBody>
          <a:bodyPr spcFirstLastPara="1" wrap="square" lIns="121900" tIns="121900" rIns="121900" bIns="121900" anchor="b" anchorCtr="0">
            <a:noAutofit/>
          </a:bodyPr>
          <a:lstStyle/>
          <a:p>
            <a:pPr marL="0" marR="0" lvl="0" indent="0" algn="ctr" rtl="0">
              <a:lnSpc>
                <a:spcPct val="100000"/>
              </a:lnSpc>
              <a:spcBef>
                <a:spcPts val="0"/>
              </a:spcBef>
              <a:spcAft>
                <a:spcPts val="0"/>
              </a:spcAft>
              <a:buClr>
                <a:srgbClr val="FFFFFF"/>
              </a:buClr>
              <a:buSzPts val="4000"/>
              <a:buFont typeface="Arial"/>
              <a:buNone/>
            </a:pPr>
            <a:endParaRPr sz="1200" b="1" i="0" u="none" strike="noStrike" cap="none">
              <a:solidFill>
                <a:schemeClr val="dk1"/>
              </a:solidFill>
              <a:latin typeface="Montserrat"/>
              <a:ea typeface="Montserrat"/>
              <a:cs typeface="Montserrat"/>
              <a:sym typeface="Montserrat"/>
            </a:endParaRPr>
          </a:p>
          <a:p>
            <a:pPr marL="0" lvl="0" indent="0" algn="ctr" rtl="0">
              <a:spcBef>
                <a:spcPts val="0"/>
              </a:spcBef>
              <a:spcAft>
                <a:spcPts val="0"/>
              </a:spcAft>
              <a:buClr>
                <a:schemeClr val="lt1"/>
              </a:buClr>
              <a:buSzPts val="4000"/>
              <a:buFont typeface="Arial"/>
              <a:buNone/>
            </a:pPr>
            <a:r>
              <a:rPr lang="en" sz="1200" b="1">
                <a:solidFill>
                  <a:schemeClr val="dk1"/>
                </a:solidFill>
                <a:latin typeface="Montserrat"/>
                <a:ea typeface="Montserrat"/>
                <a:cs typeface="Montserrat"/>
                <a:sym typeface="Montserrat"/>
              </a:rPr>
              <a:t>Journal Space and Goal Setting</a:t>
            </a:r>
            <a:endParaRPr sz="1200" b="1" i="0" u="none" strike="noStrike" cap="none">
              <a:solidFill>
                <a:schemeClr val="dk1"/>
              </a:solidFill>
              <a:latin typeface="Montserrat"/>
              <a:ea typeface="Montserrat"/>
              <a:cs typeface="Montserrat"/>
              <a:sym typeface="Montserrat"/>
            </a:endParaRPr>
          </a:p>
        </p:txBody>
      </p:sp>
      <p:sp>
        <p:nvSpPr>
          <p:cNvPr id="173" name="Google Shape;173;p32"/>
          <p:cNvSpPr txBox="1"/>
          <p:nvPr/>
        </p:nvSpPr>
        <p:spPr>
          <a:xfrm>
            <a:off x="7942563" y="3453275"/>
            <a:ext cx="1154400" cy="584400"/>
          </a:xfrm>
          <a:prstGeom prst="rect">
            <a:avLst/>
          </a:prstGeom>
          <a:noFill/>
          <a:ln>
            <a:noFill/>
          </a:ln>
        </p:spPr>
        <p:txBody>
          <a:bodyPr spcFirstLastPara="1" wrap="square" lIns="121900" tIns="121900" rIns="121900" bIns="121900" anchor="b" anchorCtr="0">
            <a:noAutofit/>
          </a:bodyPr>
          <a:lstStyle/>
          <a:p>
            <a:pPr marL="0" marR="0" lvl="0" indent="0" algn="ctr" rtl="0">
              <a:lnSpc>
                <a:spcPct val="100000"/>
              </a:lnSpc>
              <a:spcBef>
                <a:spcPts val="0"/>
              </a:spcBef>
              <a:spcAft>
                <a:spcPts val="0"/>
              </a:spcAft>
              <a:buClr>
                <a:srgbClr val="FFFFFF"/>
              </a:buClr>
              <a:buSzPts val="4000"/>
              <a:buFont typeface="Arial"/>
              <a:buNone/>
            </a:pPr>
            <a:endParaRPr sz="1200" b="1" i="0" u="none" strike="noStrike" cap="none">
              <a:solidFill>
                <a:schemeClr val="dk1"/>
              </a:solidFill>
              <a:latin typeface="Montserrat"/>
              <a:ea typeface="Montserrat"/>
              <a:cs typeface="Montserrat"/>
              <a:sym typeface="Montserrat"/>
            </a:endParaRPr>
          </a:p>
          <a:p>
            <a:pPr marL="0" marR="0" lvl="0" indent="0" algn="ctr" rtl="0">
              <a:lnSpc>
                <a:spcPct val="100000"/>
              </a:lnSpc>
              <a:spcBef>
                <a:spcPts val="0"/>
              </a:spcBef>
              <a:spcAft>
                <a:spcPts val="0"/>
              </a:spcAft>
              <a:buClr>
                <a:srgbClr val="FFFFFF"/>
              </a:buClr>
              <a:buSzPts val="4000"/>
              <a:buFont typeface="Arial"/>
              <a:buNone/>
            </a:pPr>
            <a:r>
              <a:rPr lang="en" sz="1200" b="1">
                <a:solidFill>
                  <a:schemeClr val="dk1"/>
                </a:solidFill>
                <a:latin typeface="Montserrat"/>
                <a:ea typeface="Montserrat"/>
                <a:cs typeface="Montserrat"/>
                <a:sym typeface="Montserrat"/>
              </a:rPr>
              <a:t>Live forums </a:t>
            </a:r>
            <a:endParaRPr sz="1200" b="1" i="0" u="none" strike="noStrike" cap="none">
              <a:solidFill>
                <a:schemeClr val="dk1"/>
              </a:solidFill>
              <a:latin typeface="Montserrat"/>
              <a:ea typeface="Montserrat"/>
              <a:cs typeface="Montserrat"/>
              <a:sym typeface="Montserrat"/>
            </a:endParaRPr>
          </a:p>
        </p:txBody>
      </p:sp>
      <p:sp>
        <p:nvSpPr>
          <p:cNvPr id="174" name="Google Shape;174;p32"/>
          <p:cNvSpPr txBox="1"/>
          <p:nvPr/>
        </p:nvSpPr>
        <p:spPr>
          <a:xfrm>
            <a:off x="1215925" y="3309650"/>
            <a:ext cx="1285200" cy="713700"/>
          </a:xfrm>
          <a:prstGeom prst="rect">
            <a:avLst/>
          </a:prstGeom>
          <a:noFill/>
          <a:ln>
            <a:noFill/>
          </a:ln>
        </p:spPr>
        <p:txBody>
          <a:bodyPr spcFirstLastPara="1" wrap="square" lIns="121900" tIns="121900" rIns="121900" bIns="121900" anchor="b" anchorCtr="0">
            <a:noAutofit/>
          </a:bodyPr>
          <a:lstStyle/>
          <a:p>
            <a:pPr marL="0" marR="0" lvl="0" indent="0" algn="ctr" rtl="0">
              <a:lnSpc>
                <a:spcPct val="100000"/>
              </a:lnSpc>
              <a:spcBef>
                <a:spcPts val="0"/>
              </a:spcBef>
              <a:spcAft>
                <a:spcPts val="0"/>
              </a:spcAft>
              <a:buClr>
                <a:srgbClr val="FFFFFF"/>
              </a:buClr>
              <a:buSzPts val="4000"/>
              <a:buFont typeface="Arial"/>
              <a:buNone/>
            </a:pPr>
            <a:r>
              <a:rPr lang="en" sz="1200" b="1">
                <a:solidFill>
                  <a:schemeClr val="dk1"/>
                </a:solidFill>
                <a:latin typeface="Montserrat"/>
                <a:ea typeface="Montserrat"/>
                <a:cs typeface="Montserrat"/>
                <a:sym typeface="Montserrat"/>
              </a:rPr>
              <a:t>Send a message to our team</a:t>
            </a:r>
            <a:endParaRPr sz="1200" b="1" i="0" u="none" strike="noStrike" cap="none">
              <a:solidFill>
                <a:schemeClr val="dk1"/>
              </a:solidFill>
              <a:latin typeface="Montserrat"/>
              <a:ea typeface="Montserrat"/>
              <a:cs typeface="Montserrat"/>
              <a:sym typeface="Montserrat"/>
            </a:endParaRPr>
          </a:p>
        </p:txBody>
      </p:sp>
      <p:sp>
        <p:nvSpPr>
          <p:cNvPr id="175" name="Google Shape;175;p32"/>
          <p:cNvSpPr txBox="1"/>
          <p:nvPr/>
        </p:nvSpPr>
        <p:spPr>
          <a:xfrm>
            <a:off x="-69275" y="3309650"/>
            <a:ext cx="1285200" cy="713700"/>
          </a:xfrm>
          <a:prstGeom prst="rect">
            <a:avLst/>
          </a:prstGeom>
          <a:noFill/>
          <a:ln>
            <a:noFill/>
          </a:ln>
        </p:spPr>
        <p:txBody>
          <a:bodyPr spcFirstLastPara="1" wrap="square" lIns="121900" tIns="121900" rIns="121900" bIns="121900" anchor="b" anchorCtr="0">
            <a:noAutofit/>
          </a:bodyPr>
          <a:lstStyle/>
          <a:p>
            <a:pPr marL="0" lvl="0" indent="0" algn="ctr" rtl="0">
              <a:spcBef>
                <a:spcPts val="0"/>
              </a:spcBef>
              <a:spcAft>
                <a:spcPts val="0"/>
              </a:spcAft>
              <a:buClr>
                <a:schemeClr val="lt1"/>
              </a:buClr>
              <a:buSzPts val="4000"/>
              <a:buFont typeface="Arial"/>
              <a:buNone/>
            </a:pPr>
            <a:r>
              <a:rPr lang="en" sz="1200" b="1">
                <a:solidFill>
                  <a:schemeClr val="dk1"/>
                </a:solidFill>
                <a:latin typeface="Montserrat"/>
                <a:ea typeface="Montserrat"/>
                <a:cs typeface="Montserrat"/>
                <a:sym typeface="Montserrat"/>
              </a:rPr>
              <a:t>Live text-based chat</a:t>
            </a:r>
            <a:endParaRPr sz="1200" b="1" i="0" u="none" strike="noStrike" cap="none">
              <a:solidFill>
                <a:schemeClr val="dk1"/>
              </a:solidFill>
              <a:latin typeface="Montserrat"/>
              <a:ea typeface="Montserrat"/>
              <a:cs typeface="Montserrat"/>
              <a:sym typeface="Montserrat"/>
            </a:endParaRPr>
          </a:p>
        </p:txBody>
      </p:sp>
      <p:sp>
        <p:nvSpPr>
          <p:cNvPr id="176" name="Google Shape;176;p32"/>
          <p:cNvSpPr txBox="1"/>
          <p:nvPr/>
        </p:nvSpPr>
        <p:spPr>
          <a:xfrm>
            <a:off x="2951175" y="3107000"/>
            <a:ext cx="1129200" cy="713700"/>
          </a:xfrm>
          <a:prstGeom prst="rect">
            <a:avLst/>
          </a:prstGeom>
          <a:noFill/>
          <a:ln>
            <a:noFill/>
          </a:ln>
        </p:spPr>
        <p:txBody>
          <a:bodyPr spcFirstLastPara="1" wrap="square" lIns="121900" tIns="121900" rIns="121900" bIns="121900" anchor="b" anchorCtr="0">
            <a:noAutofit/>
          </a:bodyPr>
          <a:lstStyle/>
          <a:p>
            <a:pPr marL="0" marR="0" lvl="0" indent="0" algn="l" rtl="0">
              <a:lnSpc>
                <a:spcPct val="100000"/>
              </a:lnSpc>
              <a:spcBef>
                <a:spcPts val="0"/>
              </a:spcBef>
              <a:spcAft>
                <a:spcPts val="0"/>
              </a:spcAft>
              <a:buClr>
                <a:srgbClr val="FFFFFF"/>
              </a:buClr>
              <a:buSzPts val="4000"/>
              <a:buFont typeface="Arial"/>
              <a:buNone/>
            </a:pPr>
            <a:r>
              <a:rPr lang="en" sz="1200" b="1">
                <a:solidFill>
                  <a:schemeClr val="dk1"/>
                </a:solidFill>
                <a:latin typeface="Montserrat"/>
                <a:ea typeface="Montserrat"/>
                <a:cs typeface="Montserrat"/>
                <a:sym typeface="Montserrat"/>
              </a:rPr>
              <a:t>Helpful articles</a:t>
            </a:r>
            <a:endParaRPr sz="1200" b="1" i="0" u="none" strike="noStrike" cap="none">
              <a:solidFill>
                <a:schemeClr val="dk1"/>
              </a:solidFill>
              <a:latin typeface="Montserrat"/>
              <a:ea typeface="Montserrat"/>
              <a:cs typeface="Montserrat"/>
              <a:sym typeface="Montserrat"/>
            </a:endParaRPr>
          </a:p>
        </p:txBody>
      </p:sp>
      <p:sp>
        <p:nvSpPr>
          <p:cNvPr id="177" name="Google Shape;177;p32"/>
          <p:cNvSpPr txBox="1"/>
          <p:nvPr/>
        </p:nvSpPr>
        <p:spPr>
          <a:xfrm>
            <a:off x="6788163" y="3552575"/>
            <a:ext cx="1154400" cy="485100"/>
          </a:xfrm>
          <a:prstGeom prst="rect">
            <a:avLst/>
          </a:prstGeom>
          <a:noFill/>
          <a:ln>
            <a:noFill/>
          </a:ln>
        </p:spPr>
        <p:txBody>
          <a:bodyPr spcFirstLastPara="1" wrap="square" lIns="121900" tIns="121900" rIns="121900" bIns="121900" anchor="b" anchorCtr="0">
            <a:noAutofit/>
          </a:bodyPr>
          <a:lstStyle/>
          <a:p>
            <a:pPr marL="0" marR="0" lvl="0" indent="0" algn="ctr" rtl="0">
              <a:lnSpc>
                <a:spcPct val="100000"/>
              </a:lnSpc>
              <a:spcBef>
                <a:spcPts val="0"/>
              </a:spcBef>
              <a:spcAft>
                <a:spcPts val="0"/>
              </a:spcAft>
              <a:buClr>
                <a:srgbClr val="FFFFFF"/>
              </a:buClr>
              <a:buSzPts val="4000"/>
              <a:buFont typeface="Arial"/>
              <a:buNone/>
            </a:pPr>
            <a:r>
              <a:rPr lang="en" sz="1200" b="1">
                <a:solidFill>
                  <a:schemeClr val="dk1"/>
                </a:solidFill>
                <a:latin typeface="Montserrat"/>
                <a:ea typeface="Montserrat"/>
                <a:cs typeface="Montserrat"/>
                <a:sym typeface="Montserrat"/>
              </a:rPr>
              <a:t>Discussion boards</a:t>
            </a:r>
            <a:endParaRPr sz="1200" b="1" i="0" u="none" strike="noStrike" cap="none">
              <a:solidFill>
                <a:schemeClr val="dk1"/>
              </a:solidFill>
              <a:latin typeface="Montserrat"/>
              <a:ea typeface="Montserrat"/>
              <a:cs typeface="Montserrat"/>
              <a:sym typeface="Montserrat"/>
            </a:endParaRPr>
          </a:p>
        </p:txBody>
      </p:sp>
      <p:sp>
        <p:nvSpPr>
          <p:cNvPr id="178" name="Google Shape;178;p32"/>
          <p:cNvSpPr txBox="1"/>
          <p:nvPr/>
        </p:nvSpPr>
        <p:spPr>
          <a:xfrm>
            <a:off x="6643000" y="2032737"/>
            <a:ext cx="2420700" cy="485100"/>
          </a:xfrm>
          <a:prstGeom prst="rect">
            <a:avLst/>
          </a:prstGeom>
          <a:noFill/>
          <a:ln>
            <a:noFill/>
          </a:ln>
        </p:spPr>
        <p:txBody>
          <a:bodyPr spcFirstLastPara="1" wrap="square" lIns="121900" tIns="121900" rIns="121900" bIns="121900" anchor="b" anchorCtr="0">
            <a:noAutofit/>
          </a:bodyPr>
          <a:lstStyle/>
          <a:p>
            <a:pPr marL="0" marR="0" lvl="0" indent="0" algn="ctr" rtl="0">
              <a:lnSpc>
                <a:spcPct val="100000"/>
              </a:lnSpc>
              <a:spcBef>
                <a:spcPts val="0"/>
              </a:spcBef>
              <a:spcAft>
                <a:spcPts val="0"/>
              </a:spcAft>
              <a:buClr>
                <a:srgbClr val="FFFFFF"/>
              </a:buClr>
              <a:buSzPts val="4000"/>
              <a:buFont typeface="Arial"/>
              <a:buNone/>
            </a:pPr>
            <a:r>
              <a:rPr lang="en" b="1">
                <a:solidFill>
                  <a:schemeClr val="dk1"/>
                </a:solidFill>
                <a:latin typeface="Montserrat"/>
                <a:ea typeface="Montserrat"/>
                <a:cs typeface="Montserrat"/>
                <a:sym typeface="Montserrat"/>
              </a:rPr>
              <a:t>Community </a:t>
            </a:r>
            <a:endParaRPr b="1">
              <a:solidFill>
                <a:schemeClr val="dk1"/>
              </a:solidFill>
              <a:latin typeface="Montserrat"/>
              <a:ea typeface="Montserrat"/>
              <a:cs typeface="Montserrat"/>
              <a:sym typeface="Montserrat"/>
            </a:endParaRPr>
          </a:p>
          <a:p>
            <a:pPr marL="0" marR="0" lvl="0" indent="0" algn="ctr" rtl="0">
              <a:lnSpc>
                <a:spcPct val="100000"/>
              </a:lnSpc>
              <a:spcBef>
                <a:spcPts val="0"/>
              </a:spcBef>
              <a:spcAft>
                <a:spcPts val="0"/>
              </a:spcAft>
              <a:buClr>
                <a:srgbClr val="FFFFFF"/>
              </a:buClr>
              <a:buSzPts val="4000"/>
              <a:buFont typeface="Arial"/>
              <a:buNone/>
            </a:pPr>
            <a:r>
              <a:rPr lang="en" b="1">
                <a:solidFill>
                  <a:schemeClr val="dk1"/>
                </a:solidFill>
                <a:latin typeface="Montserrat"/>
                <a:ea typeface="Montserrat"/>
                <a:cs typeface="Montserrat"/>
                <a:sym typeface="Montserrat"/>
              </a:rPr>
              <a:t>support</a:t>
            </a:r>
            <a:endParaRPr b="1" i="0" u="none" strike="noStrike" cap="none">
              <a:solidFill>
                <a:schemeClr val="dk1"/>
              </a:solidFill>
              <a:latin typeface="Montserrat"/>
              <a:ea typeface="Montserrat"/>
              <a:cs typeface="Montserrat"/>
              <a:sym typeface="Montserrat"/>
            </a:endParaRPr>
          </a:p>
        </p:txBody>
      </p:sp>
      <p:sp>
        <p:nvSpPr>
          <p:cNvPr id="179" name="Google Shape;179;p32"/>
          <p:cNvSpPr txBox="1"/>
          <p:nvPr/>
        </p:nvSpPr>
        <p:spPr>
          <a:xfrm>
            <a:off x="3375275" y="2032737"/>
            <a:ext cx="2420700" cy="485100"/>
          </a:xfrm>
          <a:prstGeom prst="rect">
            <a:avLst/>
          </a:prstGeom>
          <a:noFill/>
          <a:ln>
            <a:noFill/>
          </a:ln>
        </p:spPr>
        <p:txBody>
          <a:bodyPr spcFirstLastPara="1" wrap="square" lIns="121900" tIns="121900" rIns="121900" bIns="121900" anchor="b" anchorCtr="0">
            <a:noAutofit/>
          </a:bodyPr>
          <a:lstStyle/>
          <a:p>
            <a:pPr marL="0" marR="0" lvl="0" indent="0" algn="ctr" rtl="0">
              <a:lnSpc>
                <a:spcPct val="100000"/>
              </a:lnSpc>
              <a:spcBef>
                <a:spcPts val="0"/>
              </a:spcBef>
              <a:spcAft>
                <a:spcPts val="0"/>
              </a:spcAft>
              <a:buClr>
                <a:srgbClr val="FFFFFF"/>
              </a:buClr>
              <a:buSzPts val="4000"/>
              <a:buFont typeface="Arial"/>
              <a:buNone/>
            </a:pPr>
            <a:r>
              <a:rPr lang="en" b="1">
                <a:solidFill>
                  <a:schemeClr val="dk1"/>
                </a:solidFill>
                <a:latin typeface="Montserrat"/>
                <a:ea typeface="Montserrat"/>
                <a:cs typeface="Montserrat"/>
                <a:sym typeface="Montserrat"/>
              </a:rPr>
              <a:t>Self-directed </a:t>
            </a:r>
            <a:endParaRPr b="1">
              <a:solidFill>
                <a:schemeClr val="dk1"/>
              </a:solidFill>
              <a:latin typeface="Montserrat"/>
              <a:ea typeface="Montserrat"/>
              <a:cs typeface="Montserrat"/>
              <a:sym typeface="Montserrat"/>
            </a:endParaRPr>
          </a:p>
          <a:p>
            <a:pPr marL="0" marR="0" lvl="0" indent="0" algn="ctr" rtl="0">
              <a:lnSpc>
                <a:spcPct val="100000"/>
              </a:lnSpc>
              <a:spcBef>
                <a:spcPts val="0"/>
              </a:spcBef>
              <a:spcAft>
                <a:spcPts val="0"/>
              </a:spcAft>
              <a:buClr>
                <a:srgbClr val="FFFFFF"/>
              </a:buClr>
              <a:buSzPts val="4000"/>
              <a:buFont typeface="Arial"/>
              <a:buNone/>
            </a:pPr>
            <a:r>
              <a:rPr lang="en" b="1">
                <a:solidFill>
                  <a:schemeClr val="dk1"/>
                </a:solidFill>
                <a:latin typeface="Montserrat"/>
                <a:ea typeface="Montserrat"/>
                <a:cs typeface="Montserrat"/>
                <a:sym typeface="Montserrat"/>
              </a:rPr>
              <a:t>support</a:t>
            </a:r>
            <a:endParaRPr b="1" i="0" u="none" strike="noStrike" cap="none">
              <a:solidFill>
                <a:schemeClr val="dk1"/>
              </a:solidFill>
              <a:latin typeface="Montserrat"/>
              <a:ea typeface="Montserrat"/>
              <a:cs typeface="Montserrat"/>
              <a:sym typeface="Montserrat"/>
            </a:endParaRPr>
          </a:p>
        </p:txBody>
      </p:sp>
      <p:sp>
        <p:nvSpPr>
          <p:cNvPr id="180" name="Google Shape;180;p32"/>
          <p:cNvSpPr txBox="1"/>
          <p:nvPr/>
        </p:nvSpPr>
        <p:spPr>
          <a:xfrm>
            <a:off x="641425" y="2032737"/>
            <a:ext cx="1485300" cy="485100"/>
          </a:xfrm>
          <a:prstGeom prst="rect">
            <a:avLst/>
          </a:prstGeom>
          <a:noFill/>
          <a:ln>
            <a:noFill/>
          </a:ln>
        </p:spPr>
        <p:txBody>
          <a:bodyPr spcFirstLastPara="1" wrap="square" lIns="121900" tIns="121900" rIns="121900" bIns="121900" anchor="b" anchorCtr="0">
            <a:noAutofit/>
          </a:bodyPr>
          <a:lstStyle/>
          <a:p>
            <a:pPr marL="0" marR="0" lvl="0" indent="0" algn="ctr" rtl="0">
              <a:lnSpc>
                <a:spcPct val="100000"/>
              </a:lnSpc>
              <a:spcBef>
                <a:spcPts val="0"/>
              </a:spcBef>
              <a:spcAft>
                <a:spcPts val="0"/>
              </a:spcAft>
              <a:buClr>
                <a:srgbClr val="FFFFFF"/>
              </a:buClr>
              <a:buSzPts val="4000"/>
              <a:buFont typeface="Arial"/>
              <a:buNone/>
            </a:pPr>
            <a:r>
              <a:rPr lang="en" b="1">
                <a:solidFill>
                  <a:schemeClr val="dk1"/>
                </a:solidFill>
                <a:latin typeface="Montserrat"/>
                <a:ea typeface="Montserrat"/>
                <a:cs typeface="Montserrat"/>
                <a:sym typeface="Montserrat"/>
              </a:rPr>
              <a:t>Professional</a:t>
            </a:r>
            <a:br>
              <a:rPr lang="en" b="1">
                <a:solidFill>
                  <a:schemeClr val="dk1"/>
                </a:solidFill>
                <a:latin typeface="Montserrat"/>
                <a:ea typeface="Montserrat"/>
                <a:cs typeface="Montserrat"/>
                <a:sym typeface="Montserrat"/>
              </a:rPr>
            </a:br>
            <a:r>
              <a:rPr lang="en" b="1">
                <a:solidFill>
                  <a:schemeClr val="dk1"/>
                </a:solidFill>
                <a:latin typeface="Montserrat"/>
                <a:ea typeface="Montserrat"/>
                <a:cs typeface="Montserrat"/>
                <a:sym typeface="Montserrat"/>
              </a:rPr>
              <a:t>support</a:t>
            </a:r>
            <a:endParaRPr b="1" i="0" u="none" strike="noStrike" cap="none">
              <a:solidFill>
                <a:schemeClr val="dk1"/>
              </a:solidFill>
              <a:latin typeface="Montserrat"/>
              <a:ea typeface="Montserrat"/>
              <a:cs typeface="Montserrat"/>
              <a:sym typeface="Montserra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84"/>
        <p:cNvGrpSpPr/>
        <p:nvPr/>
      </p:nvGrpSpPr>
      <p:grpSpPr>
        <a:xfrm>
          <a:off x="0" y="0"/>
          <a:ext cx="0" cy="0"/>
          <a:chOff x="0" y="0"/>
          <a:chExt cx="0" cy="0"/>
        </a:xfrm>
      </p:grpSpPr>
      <p:sp>
        <p:nvSpPr>
          <p:cNvPr id="185" name="Google Shape;185;p33"/>
          <p:cNvSpPr txBox="1"/>
          <p:nvPr/>
        </p:nvSpPr>
        <p:spPr>
          <a:xfrm>
            <a:off x="3066625" y="1763700"/>
            <a:ext cx="4536600" cy="2147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b="1">
                <a:solidFill>
                  <a:schemeClr val="dk1"/>
                </a:solidFill>
                <a:latin typeface="Montserrat"/>
                <a:ea typeface="Montserrat"/>
                <a:cs typeface="Montserrat"/>
                <a:sym typeface="Montserrat"/>
              </a:rPr>
              <a:t>Live text-based chat</a:t>
            </a:r>
            <a:r>
              <a:rPr lang="en" sz="3000">
                <a:solidFill>
                  <a:srgbClr val="00BDFF"/>
                </a:solidFill>
                <a:latin typeface="Montserrat Light"/>
                <a:ea typeface="Montserrat Light"/>
                <a:cs typeface="Montserrat Light"/>
                <a:sym typeface="Montserrat Light"/>
              </a:rPr>
              <a:t> </a:t>
            </a:r>
            <a:r>
              <a:rPr lang="en" sz="3000">
                <a:solidFill>
                  <a:schemeClr val="dk1"/>
                </a:solidFill>
                <a:latin typeface="Montserrat Light"/>
                <a:ea typeface="Montserrat Light"/>
                <a:cs typeface="Montserrat Light"/>
                <a:sym typeface="Montserrat Light"/>
              </a:rPr>
              <a:t>with a member of our team. We’re here to listen</a:t>
            </a:r>
            <a:endParaRPr sz="3000">
              <a:solidFill>
                <a:schemeClr val="dk1"/>
              </a:solidFill>
              <a:latin typeface="Montserrat Light"/>
              <a:ea typeface="Montserrat Light"/>
              <a:cs typeface="Montserrat Light"/>
              <a:sym typeface="Montserrat Ligh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89"/>
        <p:cNvGrpSpPr/>
        <p:nvPr/>
      </p:nvGrpSpPr>
      <p:grpSpPr>
        <a:xfrm>
          <a:off x="0" y="0"/>
          <a:ext cx="0" cy="0"/>
          <a:chOff x="0" y="0"/>
          <a:chExt cx="0" cy="0"/>
        </a:xfrm>
      </p:grpSpPr>
      <p:sp>
        <p:nvSpPr>
          <p:cNvPr id="190" name="Google Shape;190;p34"/>
          <p:cNvSpPr txBox="1"/>
          <p:nvPr/>
        </p:nvSpPr>
        <p:spPr>
          <a:xfrm>
            <a:off x="324450" y="1943100"/>
            <a:ext cx="4609500" cy="1616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a:solidFill>
                  <a:schemeClr val="dk1"/>
                </a:solidFill>
                <a:latin typeface="Montserrat Light"/>
                <a:ea typeface="Montserrat Light"/>
                <a:cs typeface="Montserrat Light"/>
                <a:sym typeface="Montserrat Light"/>
              </a:rPr>
              <a:t>Our team are </a:t>
            </a:r>
            <a:br>
              <a:rPr lang="en" sz="3000">
                <a:solidFill>
                  <a:schemeClr val="dk1"/>
                </a:solidFill>
                <a:latin typeface="Montserrat Light"/>
                <a:ea typeface="Montserrat Light"/>
                <a:cs typeface="Montserrat Light"/>
                <a:sym typeface="Montserrat Light"/>
              </a:rPr>
            </a:br>
            <a:r>
              <a:rPr lang="en" sz="3000">
                <a:solidFill>
                  <a:schemeClr val="dk1"/>
                </a:solidFill>
                <a:latin typeface="Montserrat Light"/>
                <a:ea typeface="Montserrat Light"/>
                <a:cs typeface="Montserrat Light"/>
                <a:sym typeface="Montserrat Light"/>
              </a:rPr>
              <a:t>here for you</a:t>
            </a:r>
            <a:br>
              <a:rPr lang="en" sz="3000">
                <a:solidFill>
                  <a:schemeClr val="dk1"/>
                </a:solidFill>
                <a:latin typeface="Montserrat Light"/>
                <a:ea typeface="Montserrat Light"/>
                <a:cs typeface="Montserrat Light"/>
                <a:sym typeface="Montserrat Light"/>
              </a:rPr>
            </a:br>
            <a:r>
              <a:rPr lang="en" sz="3000" b="1">
                <a:solidFill>
                  <a:schemeClr val="dk1"/>
                </a:solidFill>
                <a:latin typeface="Montserrat"/>
                <a:ea typeface="Montserrat"/>
                <a:cs typeface="Montserrat"/>
                <a:sym typeface="Montserrat"/>
              </a:rPr>
              <a:t>365 days a year</a:t>
            </a:r>
            <a:endParaRPr sz="3000" b="1">
              <a:solidFill>
                <a:schemeClr val="dk1"/>
              </a:solidFill>
              <a:latin typeface="Montserrat"/>
              <a:ea typeface="Montserrat"/>
              <a:cs typeface="Montserrat"/>
              <a:sym typeface="Montserrat"/>
            </a:endParaRPr>
          </a:p>
        </p:txBody>
      </p:sp>
      <p:sp>
        <p:nvSpPr>
          <p:cNvPr id="191" name="Google Shape;191;p34"/>
          <p:cNvSpPr txBox="1"/>
          <p:nvPr/>
        </p:nvSpPr>
        <p:spPr>
          <a:xfrm>
            <a:off x="5010150" y="2774175"/>
            <a:ext cx="2987700" cy="17946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You can chat with us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during the following hours:</a:t>
            </a:r>
            <a:endParaRPr>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endParaRPr b="1">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Monday - Friday</a:t>
            </a:r>
            <a:br>
              <a:rPr lang="en">
                <a:solidFill>
                  <a:schemeClr val="dk1"/>
                </a:solidFill>
                <a:latin typeface="Montserrat"/>
                <a:ea typeface="Montserrat"/>
                <a:cs typeface="Montserrat"/>
                <a:sym typeface="Montserrat"/>
              </a:rPr>
            </a:br>
            <a:r>
              <a:rPr lang="en" b="1">
                <a:solidFill>
                  <a:schemeClr val="dk1"/>
                </a:solidFill>
                <a:latin typeface="Montserrat"/>
                <a:ea typeface="Montserrat"/>
                <a:cs typeface="Montserrat"/>
                <a:sym typeface="Montserrat"/>
              </a:rPr>
              <a:t>12pm - 10pm</a:t>
            </a:r>
            <a:endParaRPr b="1">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Saturday and Sunday</a:t>
            </a:r>
            <a:br>
              <a:rPr lang="en">
                <a:solidFill>
                  <a:schemeClr val="dk1"/>
                </a:solidFill>
                <a:latin typeface="Montserrat"/>
                <a:ea typeface="Montserrat"/>
                <a:cs typeface="Montserrat"/>
                <a:sym typeface="Montserrat"/>
              </a:rPr>
            </a:br>
            <a:r>
              <a:rPr lang="en" b="1">
                <a:solidFill>
                  <a:schemeClr val="dk1"/>
                </a:solidFill>
                <a:latin typeface="Montserrat"/>
                <a:ea typeface="Montserrat"/>
                <a:cs typeface="Montserrat"/>
                <a:sym typeface="Montserrat"/>
              </a:rPr>
              <a:t>6pm - 10pm</a:t>
            </a:r>
            <a:endParaRPr b="1">
              <a:solidFill>
                <a:schemeClr val="dk1"/>
              </a:solidFill>
              <a:latin typeface="Montserrat"/>
              <a:ea typeface="Montserrat"/>
              <a:cs typeface="Montserrat"/>
              <a:sym typeface="Montserra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5"/>
        <p:cNvGrpSpPr/>
        <p:nvPr/>
      </p:nvGrpSpPr>
      <p:grpSpPr>
        <a:xfrm>
          <a:off x="0" y="0"/>
          <a:ext cx="0" cy="0"/>
          <a:chOff x="0" y="0"/>
          <a:chExt cx="0" cy="0"/>
        </a:xfrm>
      </p:grpSpPr>
      <p:sp>
        <p:nvSpPr>
          <p:cNvPr id="196" name="Google Shape;196;p35"/>
          <p:cNvSpPr txBox="1"/>
          <p:nvPr/>
        </p:nvSpPr>
        <p:spPr>
          <a:xfrm>
            <a:off x="838200" y="2110675"/>
            <a:ext cx="4092300" cy="22902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None/>
            </a:pPr>
            <a:r>
              <a:rPr lang="en" b="1">
                <a:solidFill>
                  <a:schemeClr val="dk1"/>
                </a:solidFill>
                <a:latin typeface="Montserrat"/>
                <a:ea typeface="Montserrat"/>
                <a:cs typeface="Montserrat"/>
                <a:sym typeface="Montserrat"/>
              </a:rPr>
              <a:t>When you first come to chat, we will talk with you about:</a:t>
            </a:r>
            <a:endParaRPr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Clr>
                <a:schemeClr val="dk1"/>
              </a:buClr>
              <a:buSzPts val="1100"/>
              <a:buFont typeface="Arial"/>
              <a:buNone/>
            </a:pPr>
            <a:endParaRPr b="1">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Understanding a little bit about you</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Exploring your current difficulties and what's brought you to Kooth</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Thinking together about the best way we can support you</a:t>
            </a:r>
            <a:endParaRPr>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endParaRPr b="1">
              <a:solidFill>
                <a:schemeClr val="dk1"/>
              </a:solidFill>
              <a:latin typeface="Montserrat"/>
              <a:ea typeface="Montserrat"/>
              <a:cs typeface="Montserrat"/>
              <a:sym typeface="Montserrat"/>
            </a:endParaRPr>
          </a:p>
        </p:txBody>
      </p:sp>
      <p:sp>
        <p:nvSpPr>
          <p:cNvPr id="197" name="Google Shape;197;p35"/>
          <p:cNvSpPr txBox="1"/>
          <p:nvPr/>
        </p:nvSpPr>
        <p:spPr>
          <a:xfrm>
            <a:off x="838200" y="1296188"/>
            <a:ext cx="5182200" cy="5541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3000" b="1">
                <a:solidFill>
                  <a:schemeClr val="dk1"/>
                </a:solidFill>
                <a:latin typeface="Montserrat"/>
                <a:ea typeface="Montserrat"/>
                <a:cs typeface="Montserrat"/>
                <a:sym typeface="Montserrat"/>
              </a:rPr>
              <a:t>Your first chat session</a:t>
            </a:r>
            <a:endParaRPr sz="3000" b="1">
              <a:solidFill>
                <a:schemeClr val="dk1"/>
              </a:solidFill>
              <a:latin typeface="Montserrat"/>
              <a:ea typeface="Montserrat"/>
              <a:cs typeface="Montserrat"/>
              <a:sym typeface="Montserra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01"/>
        <p:cNvGrpSpPr/>
        <p:nvPr/>
      </p:nvGrpSpPr>
      <p:grpSpPr>
        <a:xfrm>
          <a:off x="0" y="0"/>
          <a:ext cx="0" cy="0"/>
          <a:chOff x="0" y="0"/>
          <a:chExt cx="0" cy="0"/>
        </a:xfrm>
      </p:grpSpPr>
      <p:sp>
        <p:nvSpPr>
          <p:cNvPr id="202" name="Google Shape;202;p36"/>
          <p:cNvSpPr txBox="1"/>
          <p:nvPr/>
        </p:nvSpPr>
        <p:spPr>
          <a:xfrm>
            <a:off x="816725" y="1165475"/>
            <a:ext cx="3732900" cy="16161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3000">
                <a:solidFill>
                  <a:schemeClr val="dk1"/>
                </a:solidFill>
                <a:latin typeface="Montserrat Light"/>
                <a:ea typeface="Montserrat Light"/>
                <a:cs typeface="Montserrat Light"/>
                <a:sym typeface="Montserrat Light"/>
              </a:rPr>
              <a:t>A range of </a:t>
            </a:r>
            <a:r>
              <a:rPr lang="en" sz="3000" b="1">
                <a:solidFill>
                  <a:schemeClr val="dk1"/>
                </a:solidFill>
                <a:latin typeface="Montserrat"/>
                <a:ea typeface="Montserrat"/>
                <a:cs typeface="Montserrat"/>
                <a:sym typeface="Montserrat"/>
              </a:rPr>
              <a:t>self-help tools</a:t>
            </a:r>
            <a:r>
              <a:rPr lang="en" sz="3000">
                <a:solidFill>
                  <a:schemeClr val="dk1"/>
                </a:solidFill>
                <a:latin typeface="Montserrat Light"/>
                <a:ea typeface="Montserrat Light"/>
                <a:cs typeface="Montserrat Light"/>
                <a:sym typeface="Montserrat Light"/>
              </a:rPr>
              <a:t> all in one place</a:t>
            </a:r>
            <a:endParaRPr sz="3000" b="1">
              <a:solidFill>
                <a:schemeClr val="dk1"/>
              </a:solidFill>
              <a:latin typeface="Montserrat"/>
              <a:ea typeface="Montserrat"/>
              <a:cs typeface="Montserrat"/>
              <a:sym typeface="Montserrat"/>
            </a:endParaRPr>
          </a:p>
        </p:txBody>
      </p:sp>
      <p:sp>
        <p:nvSpPr>
          <p:cNvPr id="203" name="Google Shape;203;p36"/>
          <p:cNvSpPr txBox="1"/>
          <p:nvPr/>
        </p:nvSpPr>
        <p:spPr>
          <a:xfrm>
            <a:off x="816732" y="2844300"/>
            <a:ext cx="3413700" cy="5556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None/>
            </a:pPr>
            <a:r>
              <a:rPr lang="en" b="1">
                <a:solidFill>
                  <a:schemeClr val="dk1"/>
                </a:solidFill>
                <a:latin typeface="Montserrat"/>
                <a:ea typeface="Montserrat"/>
                <a:cs typeface="Montserrat"/>
                <a:sym typeface="Montserrat"/>
              </a:rPr>
              <a:t>You can use these tools at any time.</a:t>
            </a:r>
            <a:endParaRPr b="1">
              <a:solidFill>
                <a:schemeClr val="dk1"/>
              </a:solidFill>
              <a:latin typeface="Montserrat"/>
              <a:ea typeface="Montserrat"/>
              <a:cs typeface="Montserrat"/>
              <a:sym typeface="Montserrat"/>
            </a:endParaRPr>
          </a:p>
        </p:txBody>
      </p:sp>
      <p:sp>
        <p:nvSpPr>
          <p:cNvPr id="204" name="Google Shape;204;p36"/>
          <p:cNvSpPr txBox="1"/>
          <p:nvPr/>
        </p:nvSpPr>
        <p:spPr>
          <a:xfrm>
            <a:off x="816732" y="3462625"/>
            <a:ext cx="4108200" cy="10512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None/>
            </a:pPr>
            <a:r>
              <a:rPr lang="en" b="1">
                <a:solidFill>
                  <a:schemeClr val="dk1"/>
                </a:solidFill>
                <a:latin typeface="Montserrat"/>
                <a:ea typeface="Montserrat"/>
                <a:cs typeface="Montserrat"/>
                <a:sym typeface="Montserrat"/>
              </a:rPr>
              <a:t>Options include:</a:t>
            </a:r>
            <a:endParaRPr b="1">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Wellbeing mini activity hub </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Journal space</a:t>
            </a:r>
            <a:endParaRPr>
              <a:solidFill>
                <a:schemeClr val="dk1"/>
              </a:solidFill>
              <a:latin typeface="Montserrat"/>
              <a:ea typeface="Montserrat"/>
              <a:cs typeface="Montserrat"/>
              <a:sym typeface="Montserrat"/>
            </a:endParaRPr>
          </a:p>
          <a:p>
            <a:pPr marL="457200" lvl="0" indent="-317500" algn="l" rtl="0">
              <a:lnSpc>
                <a:spcPct val="115000"/>
              </a:lnSpc>
              <a:spcBef>
                <a:spcPts val="0"/>
              </a:spcBef>
              <a:spcAft>
                <a:spcPts val="0"/>
              </a:spcAft>
              <a:buClr>
                <a:schemeClr val="dk1"/>
              </a:buClr>
              <a:buSzPts val="1400"/>
              <a:buFont typeface="Montserrat"/>
              <a:buChar char="●"/>
            </a:pPr>
            <a:r>
              <a:rPr lang="en">
                <a:solidFill>
                  <a:schemeClr val="dk1"/>
                </a:solidFill>
                <a:latin typeface="Montserrat"/>
                <a:ea typeface="Montserrat"/>
                <a:cs typeface="Montserrat"/>
                <a:sym typeface="Montserrat"/>
              </a:rPr>
              <a:t>Goal setting </a:t>
            </a:r>
            <a:endParaRPr>
              <a:solidFill>
                <a:schemeClr val="dk1"/>
              </a:solidFill>
              <a:latin typeface="Montserrat"/>
              <a:ea typeface="Montserrat"/>
              <a:cs typeface="Montserrat"/>
              <a:sym typeface="Montserra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08"/>
        <p:cNvGrpSpPr/>
        <p:nvPr/>
      </p:nvGrpSpPr>
      <p:grpSpPr>
        <a:xfrm>
          <a:off x="0" y="0"/>
          <a:ext cx="0" cy="0"/>
          <a:chOff x="0" y="0"/>
          <a:chExt cx="0" cy="0"/>
        </a:xfrm>
      </p:grpSpPr>
      <p:sp>
        <p:nvSpPr>
          <p:cNvPr id="209" name="Google Shape;209;p37"/>
          <p:cNvSpPr txBox="1"/>
          <p:nvPr/>
        </p:nvSpPr>
        <p:spPr>
          <a:xfrm>
            <a:off x="395676" y="1313730"/>
            <a:ext cx="6379800" cy="21471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3000">
                <a:solidFill>
                  <a:schemeClr val="dk1"/>
                </a:solidFill>
                <a:latin typeface="Montserrat Light"/>
                <a:ea typeface="Montserrat Light"/>
                <a:cs typeface="Montserrat Light"/>
                <a:sym typeface="Montserrat Light"/>
              </a:rPr>
              <a:t>Find support from other </a:t>
            </a:r>
            <a:br>
              <a:rPr lang="en" sz="3000">
                <a:solidFill>
                  <a:schemeClr val="dk1"/>
                </a:solidFill>
                <a:latin typeface="Montserrat Light"/>
                <a:ea typeface="Montserrat Light"/>
                <a:cs typeface="Montserrat Light"/>
                <a:sym typeface="Montserrat Light"/>
              </a:rPr>
            </a:br>
            <a:r>
              <a:rPr lang="en" sz="3000">
                <a:solidFill>
                  <a:schemeClr val="dk1"/>
                </a:solidFill>
                <a:latin typeface="Montserrat Light"/>
                <a:ea typeface="Montserrat Light"/>
                <a:cs typeface="Montserrat Light"/>
                <a:sym typeface="Montserrat Light"/>
              </a:rPr>
              <a:t>young people in our </a:t>
            </a:r>
            <a:br>
              <a:rPr lang="en" sz="3000">
                <a:solidFill>
                  <a:schemeClr val="dk1"/>
                </a:solidFill>
                <a:latin typeface="Montserrat Light"/>
                <a:ea typeface="Montserrat Light"/>
                <a:cs typeface="Montserrat Light"/>
                <a:sym typeface="Montserrat Light"/>
              </a:rPr>
            </a:br>
            <a:r>
              <a:rPr lang="en" sz="3000" b="1">
                <a:solidFill>
                  <a:schemeClr val="dk1"/>
                </a:solidFill>
                <a:latin typeface="Montserrat"/>
                <a:ea typeface="Montserrat"/>
                <a:cs typeface="Montserrat"/>
                <a:sym typeface="Montserrat"/>
              </a:rPr>
              <a:t>discussion boards </a:t>
            </a:r>
            <a:br>
              <a:rPr lang="en" sz="3000" b="1">
                <a:solidFill>
                  <a:schemeClr val="dk1"/>
                </a:solidFill>
                <a:latin typeface="Montserrat"/>
                <a:ea typeface="Montserrat"/>
                <a:cs typeface="Montserrat"/>
                <a:sym typeface="Montserrat"/>
              </a:rPr>
            </a:br>
            <a:r>
              <a:rPr lang="en" sz="3000" b="1">
                <a:solidFill>
                  <a:schemeClr val="dk1"/>
                </a:solidFill>
                <a:latin typeface="Montserrat"/>
                <a:ea typeface="Montserrat"/>
                <a:cs typeface="Montserrat"/>
                <a:sym typeface="Montserrat"/>
              </a:rPr>
              <a:t>and live forums</a:t>
            </a:r>
            <a:endParaRPr sz="3000" b="1">
              <a:solidFill>
                <a:schemeClr val="dk1"/>
              </a:solidFill>
              <a:latin typeface="Montserrat"/>
              <a:ea typeface="Montserrat"/>
              <a:cs typeface="Montserrat"/>
              <a:sym typeface="Montserrat"/>
            </a:endParaRPr>
          </a:p>
        </p:txBody>
      </p:sp>
      <p:sp>
        <p:nvSpPr>
          <p:cNvPr id="210" name="Google Shape;210;p37"/>
          <p:cNvSpPr txBox="1"/>
          <p:nvPr/>
        </p:nvSpPr>
        <p:spPr>
          <a:xfrm>
            <a:off x="395675" y="3460825"/>
            <a:ext cx="4685700" cy="8034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None/>
            </a:pPr>
            <a:endParaRPr>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None/>
            </a:pPr>
            <a:r>
              <a:rPr lang="en">
                <a:solidFill>
                  <a:schemeClr val="dk1"/>
                </a:solidFill>
                <a:latin typeface="Montserrat"/>
                <a:ea typeface="Montserrat"/>
                <a:cs typeface="Montserrat"/>
                <a:sym typeface="Montserrat"/>
              </a:rPr>
              <a:t>You can start or join any discussion and there’s lots of different topics to choose from!</a:t>
            </a:r>
            <a:endParaRPr>
              <a:solidFill>
                <a:schemeClr val="dk1"/>
              </a:solidFill>
              <a:latin typeface="Montserrat"/>
              <a:ea typeface="Montserrat"/>
              <a:cs typeface="Montserrat"/>
              <a:sym typeface="Montserra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4"/>
        <p:cNvGrpSpPr/>
        <p:nvPr/>
      </p:nvGrpSpPr>
      <p:grpSpPr>
        <a:xfrm>
          <a:off x="0" y="0"/>
          <a:ext cx="0" cy="0"/>
          <a:chOff x="0" y="0"/>
          <a:chExt cx="0" cy="0"/>
        </a:xfrm>
      </p:grpSpPr>
      <p:sp>
        <p:nvSpPr>
          <p:cNvPr id="215" name="Google Shape;215;p38"/>
          <p:cNvSpPr txBox="1"/>
          <p:nvPr/>
        </p:nvSpPr>
        <p:spPr>
          <a:xfrm>
            <a:off x="1095375" y="1687500"/>
            <a:ext cx="5391000" cy="20787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2900">
                <a:solidFill>
                  <a:schemeClr val="dk1"/>
                </a:solidFill>
                <a:latin typeface="Montserrat Light"/>
                <a:ea typeface="Montserrat Light"/>
                <a:cs typeface="Montserrat Light"/>
                <a:sym typeface="Montserrat Light"/>
              </a:rPr>
              <a:t>Choose from a range of </a:t>
            </a:r>
            <a:r>
              <a:rPr lang="en" sz="2900" b="1">
                <a:solidFill>
                  <a:schemeClr val="dk1"/>
                </a:solidFill>
                <a:latin typeface="Montserrat"/>
                <a:ea typeface="Montserrat"/>
                <a:cs typeface="Montserrat"/>
                <a:sym typeface="Montserrat"/>
              </a:rPr>
              <a:t>helpful articles</a:t>
            </a:r>
            <a:r>
              <a:rPr lang="en" sz="2900">
                <a:solidFill>
                  <a:schemeClr val="dk1"/>
                </a:solidFill>
                <a:latin typeface="Montserrat Light"/>
                <a:ea typeface="Montserrat Light"/>
                <a:cs typeface="Montserrat Light"/>
                <a:sym typeface="Montserrat Light"/>
              </a:rPr>
              <a:t> written </a:t>
            </a:r>
            <a:br>
              <a:rPr lang="en" sz="2900">
                <a:solidFill>
                  <a:schemeClr val="dk1"/>
                </a:solidFill>
                <a:latin typeface="Montserrat Light"/>
                <a:ea typeface="Montserrat Light"/>
                <a:cs typeface="Montserrat Light"/>
                <a:sym typeface="Montserrat Light"/>
              </a:rPr>
            </a:br>
            <a:r>
              <a:rPr lang="en" sz="2900">
                <a:solidFill>
                  <a:schemeClr val="dk1"/>
                </a:solidFill>
                <a:latin typeface="Montserrat Light"/>
                <a:ea typeface="Montserrat Light"/>
                <a:cs typeface="Montserrat Light"/>
                <a:sym typeface="Montserrat Light"/>
              </a:rPr>
              <a:t>by both young people and our professional team</a:t>
            </a:r>
            <a:endParaRPr sz="2900" b="1">
              <a:solidFill>
                <a:schemeClr val="dk1"/>
              </a:solidFill>
              <a:latin typeface="Montserrat"/>
              <a:ea typeface="Montserrat"/>
              <a:cs typeface="Montserrat"/>
              <a:sym typeface="Montserra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9"/>
        <p:cNvGrpSpPr/>
        <p:nvPr/>
      </p:nvGrpSpPr>
      <p:grpSpPr>
        <a:xfrm>
          <a:off x="0" y="0"/>
          <a:ext cx="0" cy="0"/>
          <a:chOff x="0" y="0"/>
          <a:chExt cx="0" cy="0"/>
        </a:xfrm>
      </p:grpSpPr>
      <p:sp>
        <p:nvSpPr>
          <p:cNvPr id="220" name="Google Shape;220;p39"/>
          <p:cNvSpPr txBox="1"/>
          <p:nvPr/>
        </p:nvSpPr>
        <p:spPr>
          <a:xfrm>
            <a:off x="337500" y="409575"/>
            <a:ext cx="5162700" cy="600300"/>
          </a:xfrm>
          <a:prstGeom prst="rect">
            <a:avLst/>
          </a:prstGeom>
          <a:noFill/>
          <a:ln>
            <a:noFill/>
          </a:ln>
        </p:spPr>
        <p:txBody>
          <a:bodyPr spcFirstLastPara="1" wrap="square" lIns="91425" tIns="91425" rIns="91425" bIns="91425" anchor="t" anchorCtr="0">
            <a:spAutoFit/>
          </a:bodyPr>
          <a:lstStyle/>
          <a:p>
            <a:pPr marL="0" lvl="0" indent="0" algn="l" rtl="0">
              <a:lnSpc>
                <a:spcPct val="138750"/>
              </a:lnSpc>
              <a:spcBef>
                <a:spcPts val="0"/>
              </a:spcBef>
              <a:spcAft>
                <a:spcPts val="0"/>
              </a:spcAft>
              <a:buNone/>
            </a:pPr>
            <a:r>
              <a:rPr lang="en" sz="2700" b="1">
                <a:solidFill>
                  <a:schemeClr val="dk1"/>
                </a:solidFill>
                <a:latin typeface="Montserrat"/>
                <a:ea typeface="Montserrat"/>
                <a:cs typeface="Montserrat"/>
                <a:sym typeface="Montserrat"/>
              </a:rPr>
              <a:t>Article topics include:</a:t>
            </a:r>
            <a:endParaRPr sz="2700" b="1">
              <a:solidFill>
                <a:schemeClr val="dk1"/>
              </a:solidFill>
              <a:latin typeface="Montserrat"/>
              <a:ea typeface="Montserrat"/>
              <a:cs typeface="Montserrat"/>
              <a:sym typeface="Montserrat"/>
            </a:endParaRPr>
          </a:p>
        </p:txBody>
      </p:sp>
      <p:sp>
        <p:nvSpPr>
          <p:cNvPr id="221" name="Google Shape;221;p39"/>
          <p:cNvSpPr txBox="1"/>
          <p:nvPr/>
        </p:nvSpPr>
        <p:spPr>
          <a:xfrm>
            <a:off x="225275" y="1009875"/>
            <a:ext cx="2223600" cy="1596300"/>
          </a:xfrm>
          <a:prstGeom prst="rect">
            <a:avLst/>
          </a:prstGeom>
          <a:noFill/>
          <a:ln>
            <a:noFill/>
          </a:ln>
        </p:spPr>
        <p:txBody>
          <a:bodyPr spcFirstLastPara="1" wrap="square" lIns="91425" tIns="91425" rIns="91425" bIns="91425" anchor="t" anchorCtr="0">
            <a:spAutoFit/>
          </a:bodyPr>
          <a:lstStyle/>
          <a:p>
            <a:pPr marL="457200" lvl="0" indent="-317500" algn="l" rtl="0">
              <a:lnSpc>
                <a:spcPct val="138750"/>
              </a:lnSpc>
              <a:spcBef>
                <a:spcPts val="0"/>
              </a:spcBef>
              <a:spcAft>
                <a:spcPts val="0"/>
              </a:spcAft>
              <a:buClr>
                <a:schemeClr val="dk1"/>
              </a:buClr>
              <a:buSzPts val="1400"/>
              <a:buFont typeface="Montserrat Medium"/>
              <a:buChar char="●"/>
            </a:pPr>
            <a:r>
              <a:rPr lang="en">
                <a:solidFill>
                  <a:schemeClr val="dk1"/>
                </a:solidFill>
                <a:latin typeface="Montserrat Medium"/>
                <a:ea typeface="Montserrat Medium"/>
                <a:cs typeface="Montserrat Medium"/>
                <a:sym typeface="Montserrat Medium"/>
              </a:rPr>
              <a:t>Personal stories </a:t>
            </a:r>
            <a:endParaRPr>
              <a:solidFill>
                <a:schemeClr val="dk1"/>
              </a:solidFill>
              <a:latin typeface="Montserrat Medium"/>
              <a:ea typeface="Montserrat Medium"/>
              <a:cs typeface="Montserrat Medium"/>
              <a:sym typeface="Montserrat Medium"/>
            </a:endParaRPr>
          </a:p>
          <a:p>
            <a:pPr marL="457200" lvl="0" indent="-317500" algn="l" rtl="0">
              <a:lnSpc>
                <a:spcPct val="138750"/>
              </a:lnSpc>
              <a:spcBef>
                <a:spcPts val="0"/>
              </a:spcBef>
              <a:spcAft>
                <a:spcPts val="0"/>
              </a:spcAft>
              <a:buClr>
                <a:schemeClr val="dk1"/>
              </a:buClr>
              <a:buSzPts val="1400"/>
              <a:buFont typeface="Montserrat Medium"/>
              <a:buChar char="●"/>
            </a:pPr>
            <a:r>
              <a:rPr lang="en">
                <a:solidFill>
                  <a:schemeClr val="dk1"/>
                </a:solidFill>
                <a:latin typeface="Montserrat Medium"/>
                <a:ea typeface="Montserrat Medium"/>
                <a:cs typeface="Montserrat Medium"/>
                <a:sym typeface="Montserrat Medium"/>
              </a:rPr>
              <a:t>Bullying </a:t>
            </a:r>
            <a:endParaRPr>
              <a:solidFill>
                <a:schemeClr val="dk1"/>
              </a:solidFill>
              <a:latin typeface="Montserrat Medium"/>
              <a:ea typeface="Montserrat Medium"/>
              <a:cs typeface="Montserrat Medium"/>
              <a:sym typeface="Montserrat Medium"/>
            </a:endParaRPr>
          </a:p>
          <a:p>
            <a:pPr marL="457200" lvl="0" indent="-317500" algn="l" rtl="0">
              <a:lnSpc>
                <a:spcPct val="138750"/>
              </a:lnSpc>
              <a:spcBef>
                <a:spcPts val="0"/>
              </a:spcBef>
              <a:spcAft>
                <a:spcPts val="0"/>
              </a:spcAft>
              <a:buClr>
                <a:schemeClr val="dk1"/>
              </a:buClr>
              <a:buSzPts val="1400"/>
              <a:buFont typeface="Montserrat Medium"/>
              <a:buChar char="●"/>
            </a:pPr>
            <a:r>
              <a:rPr lang="en">
                <a:solidFill>
                  <a:schemeClr val="dk1"/>
                </a:solidFill>
                <a:latin typeface="Montserrat Medium"/>
                <a:ea typeface="Montserrat Medium"/>
                <a:cs typeface="Montserrat Medium"/>
                <a:sym typeface="Montserrat Medium"/>
              </a:rPr>
              <a:t>Relationships</a:t>
            </a:r>
            <a:endParaRPr>
              <a:solidFill>
                <a:schemeClr val="dk1"/>
              </a:solidFill>
              <a:latin typeface="Montserrat Medium"/>
              <a:ea typeface="Montserrat Medium"/>
              <a:cs typeface="Montserrat Medium"/>
              <a:sym typeface="Montserrat Medium"/>
            </a:endParaRPr>
          </a:p>
          <a:p>
            <a:pPr marL="457200" lvl="0" indent="-317500" algn="l" rtl="0">
              <a:lnSpc>
                <a:spcPct val="138750"/>
              </a:lnSpc>
              <a:spcBef>
                <a:spcPts val="0"/>
              </a:spcBef>
              <a:spcAft>
                <a:spcPts val="0"/>
              </a:spcAft>
              <a:buClr>
                <a:schemeClr val="dk1"/>
              </a:buClr>
              <a:buSzPts val="1400"/>
              <a:buFont typeface="Montserrat Medium"/>
              <a:buChar char="●"/>
            </a:pPr>
            <a:r>
              <a:rPr lang="en">
                <a:solidFill>
                  <a:schemeClr val="dk1"/>
                </a:solidFill>
                <a:latin typeface="Montserrat Medium"/>
                <a:ea typeface="Montserrat Medium"/>
                <a:cs typeface="Montserrat Medium"/>
                <a:sym typeface="Montserrat Medium"/>
              </a:rPr>
              <a:t>Identity</a:t>
            </a:r>
            <a:r>
              <a:rPr lang="en">
                <a:solidFill>
                  <a:srgbClr val="0000FF"/>
                </a:solidFill>
                <a:latin typeface="Montserrat Medium"/>
                <a:ea typeface="Montserrat Medium"/>
                <a:cs typeface="Montserrat Medium"/>
                <a:sym typeface="Montserrat Medium"/>
              </a:rPr>
              <a:t> </a:t>
            </a:r>
            <a:endParaRPr>
              <a:solidFill>
                <a:schemeClr val="dk1"/>
              </a:solidFill>
              <a:latin typeface="Montserrat Medium"/>
              <a:ea typeface="Montserrat Medium"/>
              <a:cs typeface="Montserrat Medium"/>
              <a:sym typeface="Montserrat Medium"/>
            </a:endParaRPr>
          </a:p>
          <a:p>
            <a:pPr marL="0" lvl="0" indent="0" algn="l" rtl="0">
              <a:lnSpc>
                <a:spcPct val="138750"/>
              </a:lnSpc>
              <a:spcBef>
                <a:spcPts val="0"/>
              </a:spcBef>
              <a:spcAft>
                <a:spcPts val="0"/>
              </a:spcAft>
              <a:buNone/>
            </a:pPr>
            <a:endParaRPr>
              <a:solidFill>
                <a:schemeClr val="dk1"/>
              </a:solidFill>
              <a:latin typeface="Montserrat Medium"/>
              <a:ea typeface="Montserrat Medium"/>
              <a:cs typeface="Montserrat Medium"/>
              <a:sym typeface="Montserrat Medium"/>
            </a:endParaRPr>
          </a:p>
        </p:txBody>
      </p:sp>
      <p:sp>
        <p:nvSpPr>
          <p:cNvPr id="222" name="Google Shape;222;p39"/>
          <p:cNvSpPr txBox="1"/>
          <p:nvPr/>
        </p:nvSpPr>
        <p:spPr>
          <a:xfrm>
            <a:off x="2323850" y="1009875"/>
            <a:ext cx="3322200" cy="1297200"/>
          </a:xfrm>
          <a:prstGeom prst="rect">
            <a:avLst/>
          </a:prstGeom>
          <a:noFill/>
          <a:ln>
            <a:noFill/>
          </a:ln>
        </p:spPr>
        <p:txBody>
          <a:bodyPr spcFirstLastPara="1" wrap="square" lIns="91425" tIns="91425" rIns="91425" bIns="91425" anchor="t" anchorCtr="0">
            <a:spAutoFit/>
          </a:bodyPr>
          <a:lstStyle/>
          <a:p>
            <a:pPr marL="457200" lvl="0" indent="-317500" algn="l" rtl="0">
              <a:lnSpc>
                <a:spcPct val="138750"/>
              </a:lnSpc>
              <a:spcBef>
                <a:spcPts val="0"/>
              </a:spcBef>
              <a:spcAft>
                <a:spcPts val="0"/>
              </a:spcAft>
              <a:buClr>
                <a:schemeClr val="dk1"/>
              </a:buClr>
              <a:buSzPts val="1400"/>
              <a:buFont typeface="Montserrat Medium"/>
              <a:buChar char="●"/>
            </a:pPr>
            <a:r>
              <a:rPr lang="en">
                <a:solidFill>
                  <a:schemeClr val="dk1"/>
                </a:solidFill>
                <a:latin typeface="Montserrat Medium"/>
                <a:ea typeface="Montserrat Medium"/>
                <a:cs typeface="Montserrat Medium"/>
                <a:sym typeface="Montserrat Medium"/>
              </a:rPr>
              <a:t>Hobbies and interests</a:t>
            </a:r>
            <a:endParaRPr>
              <a:solidFill>
                <a:srgbClr val="0000FF"/>
              </a:solidFill>
              <a:latin typeface="Montserrat Medium"/>
              <a:ea typeface="Montserrat Medium"/>
              <a:cs typeface="Montserrat Medium"/>
              <a:sym typeface="Montserrat Medium"/>
            </a:endParaRPr>
          </a:p>
          <a:p>
            <a:pPr marL="457200" lvl="0" indent="-317500" algn="l" rtl="0">
              <a:lnSpc>
                <a:spcPct val="138750"/>
              </a:lnSpc>
              <a:spcBef>
                <a:spcPts val="0"/>
              </a:spcBef>
              <a:spcAft>
                <a:spcPts val="0"/>
              </a:spcAft>
              <a:buClr>
                <a:schemeClr val="dk1"/>
              </a:buClr>
              <a:buSzPts val="1400"/>
              <a:buFont typeface="Montserrat Medium"/>
              <a:buChar char="●"/>
            </a:pPr>
            <a:r>
              <a:rPr lang="en">
                <a:solidFill>
                  <a:schemeClr val="dk1"/>
                </a:solidFill>
                <a:latin typeface="Montserrat Medium"/>
                <a:ea typeface="Montserrat Medium"/>
                <a:cs typeface="Montserrat Medium"/>
                <a:sym typeface="Montserrat Medium"/>
              </a:rPr>
              <a:t>General health </a:t>
            </a:r>
            <a:br>
              <a:rPr lang="en">
                <a:solidFill>
                  <a:schemeClr val="dk1"/>
                </a:solidFill>
                <a:latin typeface="Montserrat Medium"/>
                <a:ea typeface="Montserrat Medium"/>
                <a:cs typeface="Montserrat Medium"/>
                <a:sym typeface="Montserrat Medium"/>
              </a:rPr>
            </a:br>
            <a:r>
              <a:rPr lang="en">
                <a:solidFill>
                  <a:schemeClr val="dk1"/>
                </a:solidFill>
                <a:latin typeface="Montserrat Medium"/>
                <a:ea typeface="Montserrat Medium"/>
                <a:cs typeface="Montserrat Medium"/>
                <a:sym typeface="Montserrat Medium"/>
              </a:rPr>
              <a:t>and wellbeing</a:t>
            </a:r>
            <a:endParaRPr>
              <a:solidFill>
                <a:schemeClr val="dk1"/>
              </a:solidFill>
              <a:latin typeface="Montserrat Medium"/>
              <a:ea typeface="Montserrat Medium"/>
              <a:cs typeface="Montserrat Medium"/>
              <a:sym typeface="Montserrat Medium"/>
            </a:endParaRPr>
          </a:p>
          <a:p>
            <a:pPr marL="457200" lvl="0" indent="0" algn="l" rtl="0">
              <a:lnSpc>
                <a:spcPct val="138750"/>
              </a:lnSpc>
              <a:spcBef>
                <a:spcPts val="0"/>
              </a:spcBef>
              <a:spcAft>
                <a:spcPts val="0"/>
              </a:spcAft>
              <a:buNone/>
            </a:pPr>
            <a:endParaRPr>
              <a:solidFill>
                <a:schemeClr val="dk1"/>
              </a:solidFill>
              <a:latin typeface="Montserrat Medium"/>
              <a:ea typeface="Montserrat Medium"/>
              <a:cs typeface="Montserrat Medium"/>
              <a:sym typeface="Montserrat Medium"/>
            </a:endParaRPr>
          </a:p>
        </p:txBody>
      </p:sp>
      <p:pic>
        <p:nvPicPr>
          <p:cNvPr id="223" name="Google Shape;223;p39"/>
          <p:cNvPicPr preferRelativeResize="0"/>
          <p:nvPr/>
        </p:nvPicPr>
        <p:blipFill>
          <a:blip r:embed="rId4">
            <a:alphaModFix/>
          </a:blip>
          <a:stretch>
            <a:fillRect/>
          </a:stretch>
        </p:blipFill>
        <p:spPr>
          <a:xfrm>
            <a:off x="6136358" y="357575"/>
            <a:ext cx="3377934" cy="5143501"/>
          </a:xfrm>
          <a:prstGeom prst="rect">
            <a:avLst/>
          </a:prstGeom>
          <a:noFill/>
          <a:ln>
            <a:noFill/>
          </a:ln>
        </p:spPr>
      </p:pic>
      <p:pic>
        <p:nvPicPr>
          <p:cNvPr id="224" name="Google Shape;224;p39"/>
          <p:cNvPicPr preferRelativeResize="0"/>
          <p:nvPr/>
        </p:nvPicPr>
        <p:blipFill>
          <a:blip r:embed="rId5">
            <a:alphaModFix/>
          </a:blip>
          <a:stretch>
            <a:fillRect/>
          </a:stretch>
        </p:blipFill>
        <p:spPr>
          <a:xfrm>
            <a:off x="4191500" y="1368352"/>
            <a:ext cx="2965849" cy="4516024"/>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28"/>
        <p:cNvGrpSpPr/>
        <p:nvPr/>
      </p:nvGrpSpPr>
      <p:grpSpPr>
        <a:xfrm>
          <a:off x="0" y="0"/>
          <a:ext cx="0" cy="0"/>
          <a:chOff x="0" y="0"/>
          <a:chExt cx="0" cy="0"/>
        </a:xfrm>
      </p:grpSpPr>
      <p:sp>
        <p:nvSpPr>
          <p:cNvPr id="229" name="Google Shape;229;p40"/>
          <p:cNvSpPr txBox="1"/>
          <p:nvPr/>
        </p:nvSpPr>
        <p:spPr>
          <a:xfrm>
            <a:off x="649475" y="2105400"/>
            <a:ext cx="3267600" cy="16161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3000" b="1">
                <a:solidFill>
                  <a:schemeClr val="dk1"/>
                </a:solidFill>
                <a:latin typeface="Montserrat"/>
                <a:ea typeface="Montserrat"/>
                <a:cs typeface="Montserrat"/>
                <a:sym typeface="Montserrat"/>
              </a:rPr>
              <a:t>You can </a:t>
            </a:r>
            <a:endParaRPr sz="3000" b="1">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Clr>
                <a:schemeClr val="dk1"/>
              </a:buClr>
              <a:buSzPts val="1100"/>
              <a:buFont typeface="Arial"/>
              <a:buNone/>
            </a:pPr>
            <a:r>
              <a:rPr lang="en" sz="3000" b="1">
                <a:solidFill>
                  <a:schemeClr val="dk1"/>
                </a:solidFill>
                <a:latin typeface="Montserrat"/>
                <a:ea typeface="Montserrat"/>
                <a:cs typeface="Montserrat"/>
                <a:sym typeface="Montserrat"/>
              </a:rPr>
              <a:t>trust us </a:t>
            </a:r>
            <a:endParaRPr sz="3000" b="1">
              <a:solidFill>
                <a:schemeClr val="dk1"/>
              </a:solidFill>
              <a:latin typeface="Montserrat"/>
              <a:ea typeface="Montserrat"/>
              <a:cs typeface="Montserrat"/>
              <a:sym typeface="Montserrat"/>
            </a:endParaRPr>
          </a:p>
          <a:p>
            <a:pPr marL="0" lvl="0" indent="0" algn="l" rtl="0">
              <a:lnSpc>
                <a:spcPct val="115000"/>
              </a:lnSpc>
              <a:spcBef>
                <a:spcPts val="0"/>
              </a:spcBef>
              <a:spcAft>
                <a:spcPts val="0"/>
              </a:spcAft>
              <a:buClr>
                <a:schemeClr val="dk1"/>
              </a:buClr>
              <a:buSzPts val="1100"/>
              <a:buFont typeface="Arial"/>
              <a:buNone/>
            </a:pPr>
            <a:endParaRPr sz="3000" b="1">
              <a:solidFill>
                <a:schemeClr val="dk1"/>
              </a:solidFill>
              <a:latin typeface="Montserrat"/>
              <a:ea typeface="Montserrat"/>
              <a:cs typeface="Montserrat"/>
              <a:sym typeface="Montserrat"/>
            </a:endParaRPr>
          </a:p>
        </p:txBody>
      </p:sp>
      <p:sp>
        <p:nvSpPr>
          <p:cNvPr id="230" name="Google Shape;230;p40"/>
          <p:cNvSpPr txBox="1"/>
          <p:nvPr/>
        </p:nvSpPr>
        <p:spPr>
          <a:xfrm>
            <a:off x="4277800" y="1096800"/>
            <a:ext cx="2104200" cy="8958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of our users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would recommend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Kooth to a friend</a:t>
            </a:r>
            <a:endParaRPr>
              <a:solidFill>
                <a:schemeClr val="dk1"/>
              </a:solidFill>
              <a:latin typeface="Montserrat"/>
              <a:ea typeface="Montserrat"/>
              <a:cs typeface="Montserrat"/>
              <a:sym typeface="Montserrat"/>
            </a:endParaRPr>
          </a:p>
        </p:txBody>
      </p:sp>
      <p:sp>
        <p:nvSpPr>
          <p:cNvPr id="231" name="Google Shape;231;p40"/>
          <p:cNvSpPr txBox="1"/>
          <p:nvPr/>
        </p:nvSpPr>
        <p:spPr>
          <a:xfrm>
            <a:off x="4385825" y="3089450"/>
            <a:ext cx="2250000" cy="13914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Our team are </a:t>
            </a:r>
            <a:endParaRPr>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real people who </a:t>
            </a:r>
            <a:br>
              <a:rPr lang="en" b="1">
                <a:solidFill>
                  <a:schemeClr val="dk1"/>
                </a:solidFill>
                <a:latin typeface="Montserrat"/>
                <a:ea typeface="Montserrat"/>
                <a:cs typeface="Montserrat"/>
                <a:sym typeface="Montserrat"/>
              </a:rPr>
            </a:br>
            <a:r>
              <a:rPr lang="en" b="1">
                <a:solidFill>
                  <a:schemeClr val="dk1"/>
                </a:solidFill>
                <a:latin typeface="Montserrat"/>
                <a:ea typeface="Montserrat"/>
                <a:cs typeface="Montserrat"/>
                <a:sym typeface="Montserrat"/>
              </a:rPr>
              <a:t>want to listen </a:t>
            </a:r>
            <a:br>
              <a:rPr lang="en" b="1">
                <a:solidFill>
                  <a:schemeClr val="dk1"/>
                </a:solidFill>
                <a:latin typeface="Montserrat"/>
                <a:ea typeface="Montserrat"/>
                <a:cs typeface="Montserrat"/>
                <a:sym typeface="Montserrat"/>
              </a:rPr>
            </a:br>
            <a:r>
              <a:rPr lang="en" b="1">
                <a:solidFill>
                  <a:schemeClr val="dk1"/>
                </a:solidFill>
                <a:latin typeface="Montserrat"/>
                <a:ea typeface="Montserrat"/>
                <a:cs typeface="Montserrat"/>
                <a:sym typeface="Montserrat"/>
              </a:rPr>
              <a:t>and help</a:t>
            </a:r>
            <a:r>
              <a:rPr lang="en">
                <a:solidFill>
                  <a:schemeClr val="dk1"/>
                </a:solidFill>
                <a:latin typeface="Montserrat"/>
                <a:ea typeface="Montserrat"/>
                <a:cs typeface="Montserrat"/>
                <a:sym typeface="Montserrat"/>
              </a:rPr>
              <a:t>. </a:t>
            </a:r>
            <a:endParaRPr>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They’re not bots</a:t>
            </a:r>
            <a:endParaRPr>
              <a:solidFill>
                <a:schemeClr val="dk1"/>
              </a:solidFill>
              <a:latin typeface="Montserrat"/>
              <a:ea typeface="Montserrat"/>
              <a:cs typeface="Montserrat"/>
              <a:sym typeface="Montserrat"/>
            </a:endParaRPr>
          </a:p>
        </p:txBody>
      </p:sp>
      <p:sp>
        <p:nvSpPr>
          <p:cNvPr id="232" name="Google Shape;232;p40"/>
          <p:cNvSpPr txBox="1"/>
          <p:nvPr/>
        </p:nvSpPr>
        <p:spPr>
          <a:xfrm>
            <a:off x="6635825" y="1572950"/>
            <a:ext cx="2006400" cy="16392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endParaRPr>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Urgent support </a:t>
            </a:r>
            <a:br>
              <a:rPr lang="en">
                <a:solidFill>
                  <a:schemeClr val="dk1"/>
                </a:solidFill>
                <a:latin typeface="Montserrat"/>
                <a:ea typeface="Montserrat"/>
                <a:cs typeface="Montserrat"/>
                <a:sym typeface="Montserrat"/>
              </a:rPr>
            </a:br>
            <a:r>
              <a:rPr lang="en">
                <a:solidFill>
                  <a:schemeClr val="dk1"/>
                </a:solidFill>
                <a:latin typeface="Montserrat"/>
                <a:ea typeface="Montserrat"/>
                <a:cs typeface="Montserrat"/>
                <a:sym typeface="Montserrat"/>
              </a:rPr>
              <a:t>page if you need it:</a:t>
            </a:r>
            <a:endParaRPr>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a:solidFill>
                  <a:schemeClr val="dk1"/>
                </a:solidFill>
                <a:latin typeface="Montserrat"/>
                <a:ea typeface="Montserrat"/>
                <a:cs typeface="Montserrat"/>
                <a:sym typeface="Montserrat"/>
              </a:rPr>
              <a:t>Simply visit</a:t>
            </a:r>
            <a:endParaRPr>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kooth.com/</a:t>
            </a:r>
            <a:endParaRPr b="1">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None/>
            </a:pPr>
            <a:r>
              <a:rPr lang="en" b="1">
                <a:solidFill>
                  <a:schemeClr val="dk1"/>
                </a:solidFill>
                <a:latin typeface="Montserrat"/>
                <a:ea typeface="Montserrat"/>
                <a:cs typeface="Montserrat"/>
                <a:sym typeface="Montserrat"/>
              </a:rPr>
              <a:t>urgent-support</a:t>
            </a:r>
            <a:endParaRPr b="1">
              <a:solidFill>
                <a:schemeClr val="dk1"/>
              </a:solidFill>
              <a:latin typeface="Montserrat"/>
              <a:ea typeface="Montserrat"/>
              <a:cs typeface="Montserrat"/>
              <a:sym typeface="Montserrat"/>
            </a:endParaRPr>
          </a:p>
        </p:txBody>
      </p:sp>
      <p:sp>
        <p:nvSpPr>
          <p:cNvPr id="233" name="Google Shape;233;p40"/>
          <p:cNvSpPr txBox="1"/>
          <p:nvPr/>
        </p:nvSpPr>
        <p:spPr>
          <a:xfrm>
            <a:off x="4463500" y="562750"/>
            <a:ext cx="1732800" cy="6465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3000" b="1">
                <a:solidFill>
                  <a:schemeClr val="dk1"/>
                </a:solidFill>
                <a:latin typeface="Montserrat"/>
                <a:ea typeface="Montserrat"/>
                <a:cs typeface="Montserrat"/>
                <a:sym typeface="Montserrat"/>
              </a:rPr>
              <a:t>95%</a:t>
            </a:r>
            <a:r>
              <a:rPr lang="en" sz="3000" b="1">
                <a:solidFill>
                  <a:srgbClr val="FF4566"/>
                </a:solidFill>
                <a:latin typeface="Montserrat"/>
                <a:ea typeface="Montserrat"/>
                <a:cs typeface="Montserrat"/>
                <a:sym typeface="Montserrat"/>
              </a:rPr>
              <a:t> </a:t>
            </a:r>
            <a:endParaRPr sz="3000">
              <a:solidFill>
                <a:srgbClr val="FF4566"/>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37"/>
        <p:cNvGrpSpPr/>
        <p:nvPr/>
      </p:nvGrpSpPr>
      <p:grpSpPr>
        <a:xfrm>
          <a:off x="0" y="0"/>
          <a:ext cx="0" cy="0"/>
          <a:chOff x="0" y="0"/>
          <a:chExt cx="0" cy="0"/>
        </a:xfrm>
      </p:grpSpPr>
      <p:sp>
        <p:nvSpPr>
          <p:cNvPr id="238" name="Google Shape;238;p41"/>
          <p:cNvSpPr txBox="1"/>
          <p:nvPr/>
        </p:nvSpPr>
        <p:spPr>
          <a:xfrm>
            <a:off x="190500" y="543475"/>
            <a:ext cx="3875700" cy="4308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endParaRPr sz="2200" b="1">
              <a:solidFill>
                <a:schemeClr val="dk1"/>
              </a:solidFill>
              <a:latin typeface="Montserrat"/>
              <a:ea typeface="Montserrat"/>
              <a:cs typeface="Montserrat"/>
              <a:sym typeface="Montserrat"/>
            </a:endParaRPr>
          </a:p>
        </p:txBody>
      </p:sp>
      <p:sp>
        <p:nvSpPr>
          <p:cNvPr id="239" name="Google Shape;239;p41"/>
          <p:cNvSpPr txBox="1"/>
          <p:nvPr/>
        </p:nvSpPr>
        <p:spPr>
          <a:xfrm>
            <a:off x="1232700" y="2080750"/>
            <a:ext cx="3267600" cy="13623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2500" b="1">
                <a:solidFill>
                  <a:schemeClr val="dk1"/>
                </a:solidFill>
                <a:latin typeface="Montserrat"/>
                <a:ea typeface="Montserrat"/>
                <a:cs typeface="Montserrat"/>
                <a:sym typeface="Montserrat"/>
              </a:rPr>
              <a:t>“I feel safe to explore my feelings.”</a:t>
            </a:r>
            <a:endParaRPr sz="2500" b="1">
              <a:solidFill>
                <a:schemeClr val="dk1"/>
              </a:solidFill>
              <a:latin typeface="Montserrat"/>
              <a:ea typeface="Montserrat"/>
              <a:cs typeface="Montserrat"/>
              <a:sym typeface="Montserrat"/>
            </a:endParaRPr>
          </a:p>
        </p:txBody>
      </p:sp>
      <p:sp>
        <p:nvSpPr>
          <p:cNvPr id="240" name="Google Shape;240;p41"/>
          <p:cNvSpPr txBox="1"/>
          <p:nvPr/>
        </p:nvSpPr>
        <p:spPr>
          <a:xfrm>
            <a:off x="4725050" y="1128250"/>
            <a:ext cx="3126300" cy="18048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2500" b="1">
                <a:solidFill>
                  <a:schemeClr val="dk1"/>
                </a:solidFill>
                <a:latin typeface="Montserrat"/>
                <a:ea typeface="Montserrat"/>
                <a:cs typeface="Montserrat"/>
                <a:sym typeface="Montserrat"/>
              </a:rPr>
              <a:t>“I’m more able </a:t>
            </a:r>
            <a:endParaRPr sz="2500" b="1">
              <a:solidFill>
                <a:schemeClr val="dk1"/>
              </a:solidFill>
              <a:latin typeface="Montserrat"/>
              <a:ea typeface="Montserrat"/>
              <a:cs typeface="Montserrat"/>
              <a:sym typeface="Montserrat"/>
            </a:endParaRPr>
          </a:p>
          <a:p>
            <a:pPr marL="0" lvl="0" indent="0" algn="ctr" rtl="0">
              <a:lnSpc>
                <a:spcPct val="115000"/>
              </a:lnSpc>
              <a:spcBef>
                <a:spcPts val="0"/>
              </a:spcBef>
              <a:spcAft>
                <a:spcPts val="0"/>
              </a:spcAft>
              <a:buClr>
                <a:schemeClr val="dk1"/>
              </a:buClr>
              <a:buSzPts val="1100"/>
              <a:buFont typeface="Arial"/>
              <a:buNone/>
            </a:pPr>
            <a:r>
              <a:rPr lang="en" sz="2500" b="1">
                <a:solidFill>
                  <a:schemeClr val="dk1"/>
                </a:solidFill>
                <a:latin typeface="Montserrat"/>
                <a:ea typeface="Montserrat"/>
                <a:cs typeface="Montserrat"/>
                <a:sym typeface="Montserrat"/>
              </a:rPr>
              <a:t>to manage low periods in </a:t>
            </a:r>
            <a:br>
              <a:rPr lang="en" sz="2500" b="1">
                <a:solidFill>
                  <a:schemeClr val="dk1"/>
                </a:solidFill>
                <a:latin typeface="Montserrat"/>
                <a:ea typeface="Montserrat"/>
                <a:cs typeface="Montserrat"/>
                <a:sym typeface="Montserrat"/>
              </a:rPr>
            </a:br>
            <a:r>
              <a:rPr lang="en" sz="2500" b="1">
                <a:solidFill>
                  <a:schemeClr val="dk1"/>
                </a:solidFill>
                <a:latin typeface="Montserrat"/>
                <a:ea typeface="Montserrat"/>
                <a:cs typeface="Montserrat"/>
                <a:sym typeface="Montserrat"/>
              </a:rPr>
              <a:t>my life.”</a:t>
            </a:r>
            <a:endParaRPr sz="2500" b="1">
              <a:solidFill>
                <a:schemeClr val="dk1"/>
              </a:solidFill>
              <a:latin typeface="Montserrat"/>
              <a:ea typeface="Montserrat"/>
              <a:cs typeface="Montserrat"/>
              <a:sym typeface="Montserra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44"/>
        <p:cNvGrpSpPr/>
        <p:nvPr/>
      </p:nvGrpSpPr>
      <p:grpSpPr>
        <a:xfrm>
          <a:off x="0" y="0"/>
          <a:ext cx="0" cy="0"/>
          <a:chOff x="0" y="0"/>
          <a:chExt cx="0" cy="0"/>
        </a:xfrm>
      </p:grpSpPr>
      <p:sp>
        <p:nvSpPr>
          <p:cNvPr id="245" name="Google Shape;245;p42"/>
          <p:cNvSpPr txBox="1"/>
          <p:nvPr/>
        </p:nvSpPr>
        <p:spPr>
          <a:xfrm>
            <a:off x="190500" y="543475"/>
            <a:ext cx="3875700" cy="4308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endParaRPr sz="2200" b="1">
              <a:solidFill>
                <a:schemeClr val="dk1"/>
              </a:solidFill>
              <a:latin typeface="Montserrat"/>
              <a:ea typeface="Montserrat"/>
              <a:cs typeface="Montserrat"/>
              <a:sym typeface="Montserrat"/>
            </a:endParaRPr>
          </a:p>
        </p:txBody>
      </p:sp>
      <p:sp>
        <p:nvSpPr>
          <p:cNvPr id="246" name="Google Shape;246;p42"/>
          <p:cNvSpPr txBox="1"/>
          <p:nvPr/>
        </p:nvSpPr>
        <p:spPr>
          <a:xfrm>
            <a:off x="1172300" y="1065375"/>
            <a:ext cx="3267600" cy="18048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2500" b="1">
                <a:solidFill>
                  <a:schemeClr val="dk1"/>
                </a:solidFill>
                <a:latin typeface="Montserrat"/>
                <a:ea typeface="Montserrat"/>
                <a:cs typeface="Montserrat"/>
                <a:sym typeface="Montserrat"/>
              </a:rPr>
              <a:t>“I’ve never felt pressured using Kooth. I’m in full control.”</a:t>
            </a:r>
            <a:endParaRPr sz="2500" b="1">
              <a:solidFill>
                <a:schemeClr val="dk1"/>
              </a:solidFill>
              <a:latin typeface="Montserrat"/>
              <a:ea typeface="Montserrat"/>
              <a:cs typeface="Montserrat"/>
              <a:sym typeface="Montserrat"/>
            </a:endParaRPr>
          </a:p>
        </p:txBody>
      </p:sp>
      <p:sp>
        <p:nvSpPr>
          <p:cNvPr id="247" name="Google Shape;247;p42"/>
          <p:cNvSpPr txBox="1"/>
          <p:nvPr/>
        </p:nvSpPr>
        <p:spPr>
          <a:xfrm>
            <a:off x="4703425" y="1930925"/>
            <a:ext cx="3126300" cy="1804800"/>
          </a:xfrm>
          <a:prstGeom prst="rect">
            <a:avLst/>
          </a:prstGeom>
          <a:noFill/>
          <a:ln>
            <a:noFill/>
          </a:ln>
        </p:spPr>
        <p:txBody>
          <a:bodyPr spcFirstLastPara="1" wrap="square" lIns="91425" tIns="45700" rIns="91425" bIns="45700" anchor="t" anchorCtr="0">
            <a:spAutoFit/>
          </a:bodyPr>
          <a:lstStyle/>
          <a:p>
            <a:pPr marL="0" lvl="0" indent="0" algn="ctr" rtl="0">
              <a:lnSpc>
                <a:spcPct val="115000"/>
              </a:lnSpc>
              <a:spcBef>
                <a:spcPts val="0"/>
              </a:spcBef>
              <a:spcAft>
                <a:spcPts val="0"/>
              </a:spcAft>
              <a:buClr>
                <a:schemeClr val="dk1"/>
              </a:buClr>
              <a:buSzPts val="1100"/>
              <a:buFont typeface="Arial"/>
              <a:buNone/>
            </a:pPr>
            <a:r>
              <a:rPr lang="en" sz="2500" b="1">
                <a:solidFill>
                  <a:schemeClr val="dk1"/>
                </a:solidFill>
                <a:latin typeface="Montserrat"/>
                <a:ea typeface="Montserrat"/>
                <a:cs typeface="Montserrat"/>
                <a:sym typeface="Montserrat"/>
              </a:rPr>
              <a:t>“Kooth feels like a family and I can’t thank you enough.”</a:t>
            </a:r>
            <a:endParaRPr sz="2500" b="1">
              <a:solidFill>
                <a:schemeClr val="dk1"/>
              </a:solidFill>
              <a:latin typeface="Montserrat"/>
              <a:ea typeface="Montserrat"/>
              <a:cs typeface="Montserrat"/>
              <a:sym typeface="Montserra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51"/>
        <p:cNvGrpSpPr/>
        <p:nvPr/>
      </p:nvGrpSpPr>
      <p:grpSpPr>
        <a:xfrm>
          <a:off x="0" y="0"/>
          <a:ext cx="0" cy="0"/>
          <a:chOff x="0" y="0"/>
          <a:chExt cx="0" cy="0"/>
        </a:xfrm>
      </p:grpSpPr>
      <p:sp>
        <p:nvSpPr>
          <p:cNvPr id="252" name="Google Shape;252;p43"/>
          <p:cNvSpPr txBox="1"/>
          <p:nvPr/>
        </p:nvSpPr>
        <p:spPr>
          <a:xfrm>
            <a:off x="5235700" y="840200"/>
            <a:ext cx="3706200" cy="1085100"/>
          </a:xfrm>
          <a:prstGeom prst="rect">
            <a:avLst/>
          </a:prstGeom>
          <a:noFill/>
          <a:ln>
            <a:noFill/>
          </a:ln>
        </p:spPr>
        <p:txBody>
          <a:bodyPr spcFirstLastPara="1" wrap="square" lIns="91425" tIns="45700" rIns="91425" bIns="45700" anchor="t" anchorCtr="0">
            <a:spAutoFit/>
          </a:bodyPr>
          <a:lstStyle/>
          <a:p>
            <a:pPr marL="0" lvl="0" indent="0" algn="r" rtl="0">
              <a:lnSpc>
                <a:spcPct val="115000"/>
              </a:lnSpc>
              <a:spcBef>
                <a:spcPts val="0"/>
              </a:spcBef>
              <a:spcAft>
                <a:spcPts val="0"/>
              </a:spcAft>
              <a:buClr>
                <a:schemeClr val="dk1"/>
              </a:buClr>
              <a:buSzPts val="1100"/>
              <a:buFont typeface="Arial"/>
              <a:buNone/>
            </a:pPr>
            <a:r>
              <a:rPr lang="en" sz="3000">
                <a:solidFill>
                  <a:schemeClr val="dk1"/>
                </a:solidFill>
                <a:latin typeface="Montserrat Light"/>
                <a:ea typeface="Montserrat Light"/>
                <a:cs typeface="Montserrat Light"/>
                <a:sym typeface="Montserrat Light"/>
              </a:rPr>
              <a:t>Finding us outside </a:t>
            </a:r>
            <a:br>
              <a:rPr lang="en" sz="3000">
                <a:solidFill>
                  <a:schemeClr val="dk1"/>
                </a:solidFill>
                <a:latin typeface="Montserrat Light"/>
                <a:ea typeface="Montserrat Light"/>
                <a:cs typeface="Montserrat Light"/>
                <a:sym typeface="Montserrat Light"/>
              </a:rPr>
            </a:br>
            <a:r>
              <a:rPr lang="en" sz="3000">
                <a:solidFill>
                  <a:schemeClr val="dk1"/>
                </a:solidFill>
                <a:latin typeface="Montserrat Light"/>
                <a:ea typeface="Montserrat Light"/>
                <a:cs typeface="Montserrat Light"/>
                <a:sym typeface="Montserrat Light"/>
              </a:rPr>
              <a:t>of</a:t>
            </a:r>
            <a:r>
              <a:rPr lang="en" sz="3000" b="1">
                <a:solidFill>
                  <a:schemeClr val="dk1"/>
                </a:solidFill>
                <a:latin typeface="Montserrat"/>
                <a:ea typeface="Montserrat"/>
                <a:cs typeface="Montserrat"/>
                <a:sym typeface="Montserrat"/>
              </a:rPr>
              <a:t> Kooth.com</a:t>
            </a:r>
            <a:endParaRPr sz="3000" b="1">
              <a:solidFill>
                <a:schemeClr val="dk1"/>
              </a:solidFill>
              <a:latin typeface="Montserrat"/>
              <a:ea typeface="Montserrat"/>
              <a:cs typeface="Montserrat"/>
              <a:sym typeface="Montserrat"/>
            </a:endParaRPr>
          </a:p>
        </p:txBody>
      </p:sp>
      <p:sp>
        <p:nvSpPr>
          <p:cNvPr id="253" name="Google Shape;253;p43"/>
          <p:cNvSpPr txBox="1"/>
          <p:nvPr/>
        </p:nvSpPr>
        <p:spPr>
          <a:xfrm>
            <a:off x="7210775" y="2066850"/>
            <a:ext cx="1326300" cy="400200"/>
          </a:xfrm>
          <a:prstGeom prst="rect">
            <a:avLst/>
          </a:prstGeom>
          <a:noFill/>
          <a:ln>
            <a:noFill/>
          </a:ln>
        </p:spPr>
        <p:txBody>
          <a:bodyPr spcFirstLastPara="1" wrap="square" lIns="91425" tIns="91425" rIns="91425" bIns="91425" anchor="t" anchorCtr="0">
            <a:spAutoFit/>
          </a:bodyPr>
          <a:lstStyle/>
          <a:p>
            <a:pPr marL="0" lvl="0" indent="0" algn="r" rtl="0">
              <a:lnSpc>
                <a:spcPct val="115000"/>
              </a:lnSpc>
              <a:spcBef>
                <a:spcPts val="0"/>
              </a:spcBef>
              <a:spcAft>
                <a:spcPts val="0"/>
              </a:spcAft>
              <a:buNone/>
            </a:pPr>
            <a:r>
              <a:rPr lang="en" b="1">
                <a:solidFill>
                  <a:schemeClr val="dk1"/>
                </a:solidFill>
                <a:latin typeface="Montserrat"/>
                <a:ea typeface="Montserrat"/>
                <a:cs typeface="Montserrat"/>
                <a:sym typeface="Montserrat"/>
              </a:rPr>
              <a:t>@kooth_uk </a:t>
            </a:r>
            <a:endParaRPr>
              <a:solidFill>
                <a:schemeClr val="dk1"/>
              </a:solidFill>
              <a:latin typeface="Montserrat Medium"/>
              <a:ea typeface="Montserrat Medium"/>
              <a:cs typeface="Montserrat Medium"/>
              <a:sym typeface="Montserrat Medium"/>
            </a:endParaRPr>
          </a:p>
        </p:txBody>
      </p:sp>
      <p:pic>
        <p:nvPicPr>
          <p:cNvPr id="254" name="Google Shape;254;p43"/>
          <p:cNvPicPr preferRelativeResize="0"/>
          <p:nvPr/>
        </p:nvPicPr>
        <p:blipFill>
          <a:blip r:embed="rId4">
            <a:alphaModFix/>
          </a:blip>
          <a:stretch>
            <a:fillRect/>
          </a:stretch>
        </p:blipFill>
        <p:spPr>
          <a:xfrm>
            <a:off x="8611274" y="2055399"/>
            <a:ext cx="330624" cy="330624"/>
          </a:xfrm>
          <a:prstGeom prst="rect">
            <a:avLst/>
          </a:prstGeom>
          <a:noFill/>
          <a:ln>
            <a:noFill/>
          </a:ln>
        </p:spPr>
      </p:pic>
      <p:pic>
        <p:nvPicPr>
          <p:cNvPr id="255" name="Google Shape;255;p43"/>
          <p:cNvPicPr preferRelativeResize="0"/>
          <p:nvPr/>
        </p:nvPicPr>
        <p:blipFill>
          <a:blip r:embed="rId5">
            <a:alphaModFix/>
          </a:blip>
          <a:stretch>
            <a:fillRect/>
          </a:stretch>
        </p:blipFill>
        <p:spPr>
          <a:xfrm>
            <a:off x="8592773" y="2515075"/>
            <a:ext cx="367626" cy="367941"/>
          </a:xfrm>
          <a:prstGeom prst="rect">
            <a:avLst/>
          </a:prstGeom>
          <a:noFill/>
          <a:ln>
            <a:noFill/>
          </a:ln>
        </p:spPr>
      </p:pic>
      <p:pic>
        <p:nvPicPr>
          <p:cNvPr id="256" name="Google Shape;256;p43"/>
          <p:cNvPicPr preferRelativeResize="0"/>
          <p:nvPr/>
        </p:nvPicPr>
        <p:blipFill>
          <a:blip r:embed="rId6">
            <a:alphaModFix/>
          </a:blip>
          <a:stretch>
            <a:fillRect/>
          </a:stretch>
        </p:blipFill>
        <p:spPr>
          <a:xfrm>
            <a:off x="8611272" y="2959225"/>
            <a:ext cx="330628" cy="367939"/>
          </a:xfrm>
          <a:prstGeom prst="rect">
            <a:avLst/>
          </a:prstGeom>
          <a:noFill/>
          <a:ln>
            <a:noFill/>
          </a:ln>
        </p:spPr>
      </p:pic>
      <p:sp>
        <p:nvSpPr>
          <p:cNvPr id="257" name="Google Shape;257;p43"/>
          <p:cNvSpPr txBox="1"/>
          <p:nvPr/>
        </p:nvSpPr>
        <p:spPr>
          <a:xfrm>
            <a:off x="3952175" y="2608600"/>
            <a:ext cx="4584900" cy="648000"/>
          </a:xfrm>
          <a:prstGeom prst="rect">
            <a:avLst/>
          </a:prstGeom>
          <a:noFill/>
          <a:ln>
            <a:noFill/>
          </a:ln>
        </p:spPr>
        <p:txBody>
          <a:bodyPr spcFirstLastPara="1" wrap="square" lIns="91425" tIns="91425" rIns="91425" bIns="91425" anchor="t" anchorCtr="0">
            <a:spAutoFit/>
          </a:bodyPr>
          <a:lstStyle/>
          <a:p>
            <a:pPr marL="0" lvl="0" indent="0" algn="r" rtl="0">
              <a:lnSpc>
                <a:spcPct val="115000"/>
              </a:lnSpc>
              <a:spcBef>
                <a:spcPts val="0"/>
              </a:spcBef>
              <a:spcAft>
                <a:spcPts val="0"/>
              </a:spcAft>
              <a:buNone/>
            </a:pPr>
            <a:r>
              <a:rPr lang="en" b="1">
                <a:solidFill>
                  <a:schemeClr val="dk1"/>
                </a:solidFill>
                <a:latin typeface="Montserrat"/>
                <a:ea typeface="Montserrat"/>
                <a:cs typeface="Montserrat"/>
                <a:sym typeface="Montserrat"/>
              </a:rPr>
              <a:t>Kooth Podcast </a:t>
            </a:r>
            <a:br>
              <a:rPr lang="en" b="1">
                <a:solidFill>
                  <a:schemeClr val="dk1"/>
                </a:solidFill>
                <a:latin typeface="Montserrat"/>
                <a:ea typeface="Montserrat"/>
                <a:cs typeface="Montserrat"/>
                <a:sym typeface="Montserrat"/>
              </a:rPr>
            </a:br>
            <a:r>
              <a:rPr lang="en">
                <a:solidFill>
                  <a:schemeClr val="dk1"/>
                </a:solidFill>
                <a:latin typeface="Montserrat Medium"/>
                <a:ea typeface="Montserrat Medium"/>
                <a:cs typeface="Montserrat Medium"/>
                <a:sym typeface="Montserrat Medium"/>
              </a:rPr>
              <a:t>Find us on Spotify and Apple Podcasts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1"/>
        <p:cNvGrpSpPr/>
        <p:nvPr/>
      </p:nvGrpSpPr>
      <p:grpSpPr>
        <a:xfrm>
          <a:off x="0" y="0"/>
          <a:ext cx="0" cy="0"/>
          <a:chOff x="0" y="0"/>
          <a:chExt cx="0" cy="0"/>
        </a:xfrm>
      </p:grpSpPr>
      <p:sp>
        <p:nvSpPr>
          <p:cNvPr id="262" name="Google Shape;262;p44"/>
          <p:cNvSpPr txBox="1"/>
          <p:nvPr/>
        </p:nvSpPr>
        <p:spPr>
          <a:xfrm>
            <a:off x="492025" y="2937425"/>
            <a:ext cx="5016000" cy="7872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2100">
                <a:solidFill>
                  <a:schemeClr val="dk1"/>
                </a:solidFill>
                <a:latin typeface="Montserrat"/>
                <a:ea typeface="Montserrat"/>
                <a:cs typeface="Montserrat"/>
                <a:sym typeface="Montserrat"/>
              </a:rPr>
              <a:t>Everyone needs support sometimes - and if you do, </a:t>
            </a:r>
            <a:r>
              <a:rPr lang="en" sz="2100" b="1">
                <a:solidFill>
                  <a:schemeClr val="dk1"/>
                </a:solidFill>
                <a:latin typeface="Montserrat"/>
                <a:ea typeface="Montserrat"/>
                <a:cs typeface="Montserrat"/>
                <a:sym typeface="Montserrat"/>
              </a:rPr>
              <a:t>we are here.</a:t>
            </a:r>
            <a:endParaRPr sz="2100" b="1">
              <a:solidFill>
                <a:schemeClr val="dk1"/>
              </a:solidFill>
              <a:latin typeface="Montserrat"/>
              <a:ea typeface="Montserrat"/>
              <a:cs typeface="Montserrat"/>
              <a:sym typeface="Montserrat"/>
            </a:endParaRPr>
          </a:p>
        </p:txBody>
      </p:sp>
      <p:pic>
        <p:nvPicPr>
          <p:cNvPr id="263" name="Google Shape;263;p44"/>
          <p:cNvPicPr preferRelativeResize="0"/>
          <p:nvPr/>
        </p:nvPicPr>
        <p:blipFill>
          <a:blip r:embed="rId4">
            <a:alphaModFix/>
          </a:blip>
          <a:stretch>
            <a:fillRect/>
          </a:stretch>
        </p:blipFill>
        <p:spPr>
          <a:xfrm>
            <a:off x="190500" y="192014"/>
            <a:ext cx="799691" cy="284275"/>
          </a:xfrm>
          <a:prstGeom prst="rect">
            <a:avLst/>
          </a:prstGeom>
          <a:noFill/>
          <a:ln>
            <a:noFill/>
          </a:ln>
        </p:spPr>
      </p:pic>
      <p:pic>
        <p:nvPicPr>
          <p:cNvPr id="264" name="Google Shape;264;p44"/>
          <p:cNvPicPr preferRelativeResize="0"/>
          <p:nvPr/>
        </p:nvPicPr>
        <p:blipFill>
          <a:blip r:embed="rId5">
            <a:alphaModFix/>
          </a:blip>
          <a:stretch>
            <a:fillRect/>
          </a:stretch>
        </p:blipFill>
        <p:spPr>
          <a:xfrm>
            <a:off x="618961" y="1584600"/>
            <a:ext cx="2750074" cy="975325"/>
          </a:xfrm>
          <a:prstGeom prst="rect">
            <a:avLst/>
          </a:prstGeom>
          <a:noFill/>
          <a:ln>
            <a:noFill/>
          </a:ln>
        </p:spPr>
      </p:pic>
      <p:sp>
        <p:nvSpPr>
          <p:cNvPr id="265" name="Google Shape;265;p44"/>
          <p:cNvSpPr txBox="1"/>
          <p:nvPr/>
        </p:nvSpPr>
        <p:spPr>
          <a:xfrm>
            <a:off x="492025" y="4198800"/>
            <a:ext cx="5099700" cy="6003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chemeClr val="dk1"/>
              </a:buClr>
              <a:buSzPts val="1100"/>
              <a:buFont typeface="Arial"/>
              <a:buNone/>
            </a:pPr>
            <a:r>
              <a:rPr lang="en" sz="3000" b="1">
                <a:solidFill>
                  <a:schemeClr val="dk1"/>
                </a:solidFill>
                <a:latin typeface="Montserrat"/>
                <a:ea typeface="Montserrat"/>
                <a:cs typeface="Montserrat"/>
                <a:sym typeface="Montserrat"/>
              </a:rPr>
              <a:t>kooth.com</a:t>
            </a:r>
            <a:r>
              <a:rPr lang="en" sz="3300" b="1">
                <a:solidFill>
                  <a:schemeClr val="dk1"/>
                </a:solidFill>
                <a:latin typeface="Montserrat"/>
                <a:ea typeface="Montserrat"/>
                <a:cs typeface="Montserrat"/>
                <a:sym typeface="Montserrat"/>
              </a:rPr>
              <a:t> </a:t>
            </a:r>
            <a:endParaRPr sz="3300" b="1">
              <a:solidFill>
                <a:schemeClr val="dk1"/>
              </a:solidFill>
              <a:latin typeface="Montserrat"/>
              <a:ea typeface="Montserrat"/>
              <a:cs typeface="Montserrat"/>
              <a:sym typeface="Montserrat"/>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3014</Words>
  <Application>Microsoft Office PowerPoint</Application>
  <PresentationFormat>On-screen Show (16:9)</PresentationFormat>
  <Paragraphs>280</Paragraphs>
  <Slides>28</Slides>
  <Notes>28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Montserrat Light</vt:lpstr>
      <vt:lpstr>Sarabun</vt:lpstr>
      <vt:lpstr>Arial</vt:lpstr>
      <vt:lpstr>Montserrat Medium</vt:lpstr>
      <vt:lpstr>Roboto</vt:lpstr>
      <vt:lpstr>Maitree Medium</vt:lpstr>
      <vt:lpstr>Montserrat</vt:lpstr>
      <vt:lpstr>Maitree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Lynn Morris</dc:creator>
  <cp:lastModifiedBy>Lynn Morris</cp:lastModifiedBy>
  <cp:revision>2</cp:revision>
  <dcterms:modified xsi:type="dcterms:W3CDTF">2023-01-19T08:54:21Z</dcterms:modified>
</cp:coreProperties>
</file>