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9"/>
  </p:notesMasterIdLst>
  <p:sldIdLst>
    <p:sldId id="301" r:id="rId5"/>
    <p:sldId id="303" r:id="rId6"/>
    <p:sldId id="344" r:id="rId7"/>
    <p:sldId id="304" r:id="rId8"/>
    <p:sldId id="305" r:id="rId9"/>
    <p:sldId id="307" r:id="rId10"/>
    <p:sldId id="338" r:id="rId11"/>
    <p:sldId id="313" r:id="rId12"/>
    <p:sldId id="315" r:id="rId13"/>
    <p:sldId id="331" r:id="rId14"/>
    <p:sldId id="328" r:id="rId15"/>
    <p:sldId id="330" r:id="rId16"/>
    <p:sldId id="346" r:id="rId17"/>
    <p:sldId id="296" r:id="rId18"/>
  </p:sldIdLst>
  <p:sldSz cx="9144000" cy="6858000" type="screen4x3"/>
  <p:notesSz cx="6805613" cy="9944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HAN, Jackie" initials="BJ" lastIdx="79" clrIdx="0">
    <p:extLst>
      <p:ext uri="{19B8F6BF-5375-455C-9EA6-DF929625EA0E}">
        <p15:presenceInfo xmlns:p15="http://schemas.microsoft.com/office/powerpoint/2012/main" userId="S::Jackie.BEHAN@EDUCATION.GOV.UK::0e764334-9970-47d9-a128-70f7bfd3c8e3" providerId="AD"/>
      </p:ext>
    </p:extLst>
  </p:cmAuthor>
  <p:cmAuthor id="2" name="Ian Bauckham" initials="IB" lastIdx="10" clrIdx="1">
    <p:extLst>
      <p:ext uri="{19B8F6BF-5375-455C-9EA6-DF929625EA0E}">
        <p15:presenceInfo xmlns:p15="http://schemas.microsoft.com/office/powerpoint/2012/main" userId="Ian Bauckham" providerId="None"/>
      </p:ext>
    </p:extLst>
  </p:cmAuthor>
  <p:cmAuthor id="3" name="CHICKEN, Alice" initials="CA" lastIdx="10" clrIdx="2">
    <p:extLst>
      <p:ext uri="{19B8F6BF-5375-455C-9EA6-DF929625EA0E}">
        <p15:presenceInfo xmlns:p15="http://schemas.microsoft.com/office/powerpoint/2012/main" userId="S-1-5-21-1993962763-1659004503-1801674531-90146" providerId="AD"/>
      </p:ext>
    </p:extLst>
  </p:cmAuthor>
  <p:cmAuthor id="4" name="VAUGHAN, Richard" initials="VR" lastIdx="6" clrIdx="3">
    <p:extLst>
      <p:ext uri="{19B8F6BF-5375-455C-9EA6-DF929625EA0E}">
        <p15:presenceInfo xmlns:p15="http://schemas.microsoft.com/office/powerpoint/2012/main" userId="S-1-5-21-1993962763-1659004503-1801674531-195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170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575"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4450" y="0"/>
            <a:ext cx="2949575" cy="498475"/>
          </a:xfrm>
          <a:prstGeom prst="rect">
            <a:avLst/>
          </a:prstGeom>
        </p:spPr>
        <p:txBody>
          <a:bodyPr vert="horz" lIns="91440" tIns="45720" rIns="91440" bIns="45720" rtlCol="0"/>
          <a:lstStyle>
            <a:lvl1pPr algn="r">
              <a:defRPr sz="1200"/>
            </a:lvl1pPr>
          </a:lstStyle>
          <a:p>
            <a:fld id="{48C2C585-5AEE-4842-884E-57F1985C925E}" type="datetimeFigureOut">
              <a:rPr lang="en-GB" smtClean="0"/>
              <a:t>08/06/2020</a:t>
            </a:fld>
            <a:endParaRPr lang="en-GB"/>
          </a:p>
        </p:txBody>
      </p:sp>
      <p:sp>
        <p:nvSpPr>
          <p:cNvPr id="4" name="Slide Image Placeholder 3"/>
          <p:cNvSpPr>
            <a:spLocks noGrp="1" noRot="1" noChangeAspect="1"/>
          </p:cNvSpPr>
          <p:nvPr>
            <p:ph type="sldImg" idx="2"/>
          </p:nvPr>
        </p:nvSpPr>
        <p:spPr>
          <a:xfrm>
            <a:off x="1165225" y="1243013"/>
            <a:ext cx="4475163" cy="33559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038" y="4786313"/>
            <a:ext cx="5443537" cy="3914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5625"/>
            <a:ext cx="2949575"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4450" y="9445625"/>
            <a:ext cx="2949575" cy="498475"/>
          </a:xfrm>
          <a:prstGeom prst="rect">
            <a:avLst/>
          </a:prstGeom>
        </p:spPr>
        <p:txBody>
          <a:bodyPr vert="horz" lIns="91440" tIns="45720" rIns="91440" bIns="45720" rtlCol="0" anchor="b"/>
          <a:lstStyle>
            <a:lvl1pPr algn="r">
              <a:defRPr sz="1200"/>
            </a:lvl1pPr>
          </a:lstStyle>
          <a:p>
            <a:fld id="{55527CB4-47B8-4C15-86D9-841457976D73}" type="slidenum">
              <a:rPr lang="en-GB" smtClean="0"/>
              <a:t>‹#›</a:t>
            </a:fld>
            <a:endParaRPr lang="en-GB"/>
          </a:p>
        </p:txBody>
      </p:sp>
    </p:spTree>
    <p:extLst>
      <p:ext uri="{BB962C8B-B14F-4D97-AF65-F5344CB8AC3E}">
        <p14:creationId xmlns:p14="http://schemas.microsoft.com/office/powerpoint/2010/main" val="354936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5695FBA-D826-4F01-A235-547379760862}" type="datetime1">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1331067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6CD6D8D-BE05-48B8-826A-08D6E4AD3CC9}" type="datetime1">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2424512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31E8733-2951-4EC9-9386-EA609389C6D1}" type="datetime1">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4130587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27995B5-F8F6-474E-AA9D-DD367C6C5FB4}" type="datetime1">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1924473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4E67E05-E502-41EC-A5D4-6A55797D23BD}" type="datetime1">
              <a:rPr lang="en-GB" smtClean="0"/>
              <a:t>08/06/2020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2186629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0FEB99B-0242-437A-8139-CFB43EE7B908}" type="datetime1">
              <a:rPr lang="en-GB" smtClean="0"/>
              <a:t>08/06/2020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213832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0C6965-EA1D-4B5B-B6FA-26E68AF2245E}" type="datetime1">
              <a:rPr lang="en-GB" smtClean="0"/>
              <a:t>08/06/2020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1870790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6F7BE1D-8030-4178-8184-BA226999E949}" type="datetime1">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2173894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6ADEE22-2D81-42CB-9BAD-3728DA6E9888}" type="datetime1">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2172983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A4B72CD-FDA5-42E8-8EEE-C2E94672553A}" type="datetime1">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859017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DE5FFE1-5B7C-4A79-A8D4-9DC80577CDCF}" type="datetime1">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6A2F77A-7467-4A1C-BBDB-FC8B9E623E45}" type="slidenum">
              <a:rPr lang="en-GB" smtClean="0"/>
              <a:t>‹#›</a:t>
            </a:fld>
            <a:endParaRPr lang="en-GB"/>
          </a:p>
        </p:txBody>
      </p:sp>
    </p:spTree>
    <p:extLst>
      <p:ext uri="{BB962C8B-B14F-4D97-AF65-F5344CB8AC3E}">
        <p14:creationId xmlns:p14="http://schemas.microsoft.com/office/powerpoint/2010/main" val="1691889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alpha val="28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ABC229-7996-449C-9319-E0453FA9DDBD}" type="datetime1">
              <a:rPr lang="en-GB" smtClean="0"/>
              <a:t>08/06/2020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2F77A-7467-4A1C-BBDB-FC8B9E623E45}" type="slidenum">
              <a:rPr lang="en-GB" smtClean="0"/>
              <a:t>‹#›</a:t>
            </a:fld>
            <a:endParaRPr lang="en-GB"/>
          </a:p>
        </p:txBody>
      </p:sp>
    </p:spTree>
    <p:extLst>
      <p:ext uri="{BB962C8B-B14F-4D97-AF65-F5344CB8AC3E}">
        <p14:creationId xmlns:p14="http://schemas.microsoft.com/office/powerpoint/2010/main" val="4794621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mailto:m.yeoman@qphs.co.uk" TargetMode="External"/><Relationship Id="rId4" Type="http://schemas.openxmlformats.org/officeDocument/2006/relationships/hyperlink" Target="mailto:a.watts@qphs.co.uk"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publications/sex-and-relationship-education" TargetMode="External"/><Relationship Id="rId2" Type="http://schemas.openxmlformats.org/officeDocument/2006/relationships/hyperlink" Target="https://www.gov.uk/government/publications/relationships-education-relationships-and-sex-education-rse-and-health-education"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teaching-online-safety-in-schools" TargetMode="External"/><Relationship Id="rId5" Type="http://schemas.openxmlformats.org/officeDocument/2006/relationships/hyperlink" Target="https://www.gov.uk/government/news/relationships-education-relationships-and-sex-education-rse-and-health-education-faqs" TargetMode="External"/><Relationship Id="rId4" Type="http://schemas.openxmlformats.org/officeDocument/2006/relationships/hyperlink" Target="https://www.gov.uk/government/publications/relationships-sex-and-health-education-guides-for-schoo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65415" y="3305908"/>
            <a:ext cx="7813169" cy="3233005"/>
          </a:xfrm>
        </p:spPr>
        <p:txBody>
          <a:bodyPr vert="horz" lIns="68580" tIns="34290" rIns="68580" bIns="34290" rtlCol="0" anchor="ctr">
            <a:normAutofit/>
          </a:bodyPr>
          <a:lstStyle/>
          <a:p>
            <a:r>
              <a:rPr lang="en-US" sz="2000" b="1" dirty="0">
                <a:solidFill>
                  <a:srgbClr val="002060"/>
                </a:solidFill>
                <a:latin typeface="ABC font" panose="020B0603050302020204" pitchFamily="34" charset="0"/>
                <a:cs typeface="Arial" panose="020B0604020202020204" pitchFamily="34" charset="0"/>
              </a:rPr>
              <a:t>Guidance from The Department for Education</a:t>
            </a:r>
          </a:p>
          <a:p>
            <a:r>
              <a:rPr lang="en-US" sz="2000" b="1" dirty="0">
                <a:solidFill>
                  <a:srgbClr val="002060"/>
                </a:solidFill>
                <a:latin typeface="ABC font" panose="020B0603050302020204" pitchFamily="34" charset="0"/>
                <a:cs typeface="Arial" panose="020B0604020202020204" pitchFamily="34" charset="0"/>
              </a:rPr>
              <a:t>Information for Parents and </a:t>
            </a:r>
            <a:r>
              <a:rPr lang="en-US" sz="2000" b="1" dirty="0" err="1">
                <a:solidFill>
                  <a:srgbClr val="002060"/>
                </a:solidFill>
                <a:latin typeface="ABC font" panose="020B0603050302020204" pitchFamily="34" charset="0"/>
                <a:cs typeface="Arial" panose="020B0604020202020204" pitchFamily="34" charset="0"/>
              </a:rPr>
              <a:t>Carers</a:t>
            </a:r>
            <a:r>
              <a:rPr lang="en-US" sz="2000" b="1" dirty="0">
                <a:solidFill>
                  <a:srgbClr val="002060"/>
                </a:solidFill>
                <a:latin typeface="ABC font" panose="020B0603050302020204" pitchFamily="34" charset="0"/>
                <a:cs typeface="Arial" panose="020B0604020202020204" pitchFamily="34" charset="0"/>
              </a:rPr>
              <a:t> about what Queen’s Park High School are doing to prepare for implementation – September 2020</a:t>
            </a:r>
          </a:p>
          <a:p>
            <a:endParaRPr lang="en-US" sz="2000" b="1" dirty="0">
              <a:solidFill>
                <a:srgbClr val="002060"/>
              </a:solidFill>
              <a:latin typeface="ABC font" panose="020B0603050302020204" pitchFamily="34" charset="0"/>
              <a:cs typeface="Arial" panose="020B0604020202020204" pitchFamily="34" charset="0"/>
            </a:endParaRPr>
          </a:p>
          <a:p>
            <a:r>
              <a:rPr lang="en-US" sz="2000" b="1" dirty="0">
                <a:solidFill>
                  <a:srgbClr val="FF0000"/>
                </a:solidFill>
                <a:latin typeface="ABC font" panose="020B0603050302020204" pitchFamily="34" charset="0"/>
                <a:cs typeface="Arial" panose="020B0604020202020204" pitchFamily="34" charset="0"/>
              </a:rPr>
              <a:t>Please note – Updates as highlighted in Red – June 2020</a:t>
            </a:r>
          </a:p>
          <a:p>
            <a:pPr algn="l"/>
            <a:endParaRPr lang="en-US" sz="1600" dirty="0">
              <a:solidFill>
                <a:srgbClr val="00206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37806EB7-DE27-48AE-B5D8-493D572B9337}"/>
              </a:ext>
            </a:extLst>
          </p:cNvPr>
          <p:cNvSpPr txBox="1"/>
          <p:nvPr/>
        </p:nvSpPr>
        <p:spPr>
          <a:xfrm>
            <a:off x="0" y="-13647"/>
            <a:ext cx="9144000" cy="955343"/>
          </a:xfrm>
          <a:prstGeom prst="rect">
            <a:avLst/>
          </a:prstGeom>
          <a:solidFill>
            <a:srgbClr val="002060"/>
          </a:solidFill>
        </p:spPr>
        <p:txBody>
          <a:bodyPr wrap="square" rtlCol="0">
            <a:spAutoFit/>
          </a:bodyPr>
          <a:lstStyle/>
          <a:p>
            <a:endParaRPr lang="en-GB"/>
          </a:p>
        </p:txBody>
      </p:sp>
      <p:sp>
        <p:nvSpPr>
          <p:cNvPr id="2" name="Title 1"/>
          <p:cNvSpPr>
            <a:spLocks noGrp="1"/>
          </p:cNvSpPr>
          <p:nvPr>
            <p:ph type="ctrTitle"/>
          </p:nvPr>
        </p:nvSpPr>
        <p:spPr>
          <a:xfrm>
            <a:off x="101695" y="-13648"/>
            <a:ext cx="7309040" cy="1068725"/>
          </a:xfrm>
        </p:spPr>
        <p:txBody>
          <a:bodyPr vert="horz" lIns="68580" tIns="34290" rIns="68580" bIns="34290" rtlCol="0" anchor="ctr">
            <a:normAutofit/>
          </a:bodyPr>
          <a:lstStyle/>
          <a:p>
            <a:pPr algn="l"/>
            <a:r>
              <a:rPr lang="en-US" sz="3300" b="1" dirty="0">
                <a:solidFill>
                  <a:schemeClr val="bg1"/>
                </a:solidFill>
                <a:latin typeface="ABC font" panose="020B0603050302020204" pitchFamily="34" charset="0"/>
                <a:cs typeface="Arial" panose="020B0604020202020204" pitchFamily="34" charset="0"/>
              </a:rPr>
              <a:t>Relationships and Sex Education  and Health Education</a:t>
            </a:r>
          </a:p>
        </p:txBody>
      </p:sp>
      <p:pic>
        <p:nvPicPr>
          <p:cNvPr id="5" name="Picture 4">
            <a:extLst>
              <a:ext uri="{FF2B5EF4-FFF2-40B4-BE49-F238E27FC236}">
                <a16:creationId xmlns:a16="http://schemas.microsoft.com/office/drawing/2014/main" id="{80AC998F-DA7A-4126-A37B-9216400CFC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81274" y="54283"/>
            <a:ext cx="1392186" cy="819481"/>
          </a:xfrm>
          <a:prstGeom prst="rect">
            <a:avLst/>
          </a:prstGeom>
        </p:spPr>
      </p:pic>
      <p:sp>
        <p:nvSpPr>
          <p:cNvPr id="4" name="Slide Number Placeholder 3">
            <a:extLst>
              <a:ext uri="{FF2B5EF4-FFF2-40B4-BE49-F238E27FC236}">
                <a16:creationId xmlns:a16="http://schemas.microsoft.com/office/drawing/2014/main" id="{BE783814-D159-4D6B-9B9A-32E212EFD13F}"/>
              </a:ext>
            </a:extLst>
          </p:cNvPr>
          <p:cNvSpPr>
            <a:spLocks noGrp="1"/>
          </p:cNvSpPr>
          <p:nvPr>
            <p:ph type="sldNum" sz="quarter" idx="12"/>
          </p:nvPr>
        </p:nvSpPr>
        <p:spPr/>
        <p:txBody>
          <a:bodyPr/>
          <a:lstStyle/>
          <a:p>
            <a:fld id="{E6A2F77A-7467-4A1C-BBDB-FC8B9E623E45}" type="slidenum">
              <a:rPr lang="en-GB" smtClean="0"/>
              <a:t>1</a:t>
            </a:fld>
            <a:endParaRPr lang="en-GB"/>
          </a:p>
        </p:txBody>
      </p:sp>
      <p:pic>
        <p:nvPicPr>
          <p:cNvPr id="7" name="Picture 6">
            <a:extLst>
              <a:ext uri="{FF2B5EF4-FFF2-40B4-BE49-F238E27FC236}">
                <a16:creationId xmlns:a16="http://schemas.microsoft.com/office/drawing/2014/main" id="{A707285B-34F8-49EE-A217-A4043CCF53E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3010487" y="1575582"/>
            <a:ext cx="3447464" cy="2158353"/>
          </a:xfrm>
          <a:prstGeom prst="rect">
            <a:avLst/>
          </a:prstGeom>
        </p:spPr>
      </p:pic>
      <p:sp>
        <p:nvSpPr>
          <p:cNvPr id="6" name="TextBox 5">
            <a:extLst>
              <a:ext uri="{FF2B5EF4-FFF2-40B4-BE49-F238E27FC236}">
                <a16:creationId xmlns:a16="http://schemas.microsoft.com/office/drawing/2014/main" id="{0FABFAB6-C5EE-4852-BBFE-9E5F33275D76}"/>
              </a:ext>
            </a:extLst>
          </p:cNvPr>
          <p:cNvSpPr txBox="1"/>
          <p:nvPr/>
        </p:nvSpPr>
        <p:spPr>
          <a:xfrm>
            <a:off x="225083" y="6246055"/>
            <a:ext cx="8525022" cy="646331"/>
          </a:xfrm>
          <a:prstGeom prst="rect">
            <a:avLst/>
          </a:prstGeom>
          <a:solidFill>
            <a:srgbClr val="FFFF00"/>
          </a:solidFill>
        </p:spPr>
        <p:txBody>
          <a:bodyPr wrap="square" rtlCol="0">
            <a:spAutoFit/>
          </a:bodyPr>
          <a:lstStyle/>
          <a:p>
            <a:r>
              <a:rPr lang="en-GB" b="1" dirty="0"/>
              <a:t>Please do not hesitate to contact Mrs A. Watts </a:t>
            </a:r>
            <a:r>
              <a:rPr lang="en-GB" b="1" dirty="0">
                <a:hlinkClick r:id="rId4"/>
              </a:rPr>
              <a:t>a.watts@qphs.co.uk</a:t>
            </a:r>
            <a:r>
              <a:rPr lang="en-GB" b="1" dirty="0"/>
              <a:t> or Mr M. Yeoman </a:t>
            </a:r>
            <a:r>
              <a:rPr lang="en-GB" b="1" dirty="0">
                <a:hlinkClick r:id="rId5"/>
              </a:rPr>
              <a:t>m.yeoman@qphs.co.uk</a:t>
            </a:r>
            <a:r>
              <a:rPr lang="en-GB" b="1" dirty="0"/>
              <a:t> if you have any questions regarding the RSE / Health Curriculum </a:t>
            </a:r>
          </a:p>
        </p:txBody>
      </p:sp>
    </p:spTree>
    <p:extLst>
      <p:ext uri="{BB962C8B-B14F-4D97-AF65-F5344CB8AC3E}">
        <p14:creationId xmlns:p14="http://schemas.microsoft.com/office/powerpoint/2010/main" val="3031524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760" y="1160433"/>
            <a:ext cx="9087726" cy="4959013"/>
          </a:xfrm>
        </p:spPr>
        <p:txBody>
          <a:bodyPr>
            <a:normAutofit fontScale="92500" lnSpcReduction="20000"/>
          </a:bodyPr>
          <a:lstStyle/>
          <a:p>
            <a:r>
              <a:rPr lang="en-GB" sz="2000" dirty="0">
                <a:solidFill>
                  <a:schemeClr val="accent1">
                    <a:lumMod val="75000"/>
                  </a:schemeClr>
                </a:solidFill>
                <a:latin typeface="ABC font" panose="020B0603050302020204" pitchFamily="34" charset="0"/>
              </a:rPr>
              <a:t>Under the Children and Social Work Act 2017 the government committed to making Relationships Education statutory in all primary schools, including local authority maintained schools, academies, free schools and independent schools. </a:t>
            </a:r>
            <a:endParaRPr lang="en-GB" sz="2000" dirty="0">
              <a:solidFill>
                <a:schemeClr val="accent1">
                  <a:lumMod val="75000"/>
                </a:schemeClr>
              </a:solidFill>
              <a:latin typeface="ABC font" panose="020B0603050302020204" pitchFamily="34" charset="0"/>
              <a:cs typeface="Arial" panose="020B0604020202020204" pitchFamily="34" charset="0"/>
            </a:endParaRPr>
          </a:p>
          <a:p>
            <a:pPr marL="0" indent="0">
              <a:lnSpc>
                <a:spcPct val="110000"/>
              </a:lnSpc>
              <a:spcBef>
                <a:spcPts val="0"/>
              </a:spcBef>
              <a:buNone/>
            </a:pPr>
            <a:endParaRPr lang="en-GB" sz="2000" dirty="0">
              <a:solidFill>
                <a:schemeClr val="accent1">
                  <a:lumMod val="75000"/>
                </a:schemeClr>
              </a:solidFill>
              <a:latin typeface="ABC font" panose="020B0603050302020204" pitchFamily="34" charset="0"/>
              <a:cs typeface="Arial" panose="020B0604020202020204" pitchFamily="34" charset="0"/>
            </a:endParaRPr>
          </a:p>
          <a:p>
            <a:pPr>
              <a:lnSpc>
                <a:spcPct val="110000"/>
              </a:lnSpc>
              <a:spcBef>
                <a:spcPts val="0"/>
              </a:spcBef>
            </a:pPr>
            <a:r>
              <a:rPr lang="en-GB" sz="2000" dirty="0">
                <a:solidFill>
                  <a:schemeClr val="accent1">
                    <a:lumMod val="75000"/>
                  </a:schemeClr>
                </a:solidFill>
                <a:latin typeface="ABC font" panose="020B0603050302020204" pitchFamily="34" charset="0"/>
                <a:cs typeface="Arial" panose="020B0604020202020204" pitchFamily="34" charset="0"/>
              </a:rPr>
              <a:t>Implementation of Health Education is compulsory from September 2020 in all state funded schools teaching secondary aged children (effectively compulsory for all since PSHE is already compulsory for pupils at independent schools which are not academies)</a:t>
            </a:r>
          </a:p>
          <a:p>
            <a:pPr marL="0" indent="0">
              <a:lnSpc>
                <a:spcPct val="110000"/>
              </a:lnSpc>
              <a:spcBef>
                <a:spcPts val="0"/>
              </a:spcBef>
              <a:buNone/>
            </a:pPr>
            <a:endParaRPr lang="en-GB" sz="2000" dirty="0">
              <a:solidFill>
                <a:schemeClr val="accent1">
                  <a:lumMod val="75000"/>
                </a:schemeClr>
              </a:solidFill>
              <a:latin typeface="ABC font" panose="020B0603050302020204" pitchFamily="34" charset="0"/>
              <a:cs typeface="Arial" panose="020B0604020202020204" pitchFamily="34" charset="0"/>
            </a:endParaRPr>
          </a:p>
          <a:p>
            <a:pPr>
              <a:lnSpc>
                <a:spcPct val="110000"/>
              </a:lnSpc>
              <a:spcBef>
                <a:spcPts val="0"/>
              </a:spcBef>
            </a:pPr>
            <a:r>
              <a:rPr lang="en-GB" sz="2000" dirty="0">
                <a:solidFill>
                  <a:schemeClr val="accent1">
                    <a:lumMod val="75000"/>
                  </a:schemeClr>
                </a:solidFill>
                <a:latin typeface="ABC font" panose="020B0603050302020204" pitchFamily="34" charset="0"/>
                <a:cs typeface="Arial" panose="020B0604020202020204" pitchFamily="34" charset="0"/>
              </a:rPr>
              <a:t>It is important to be aware that the existing legislation and Sex and Relationships Education Guidance (2000) will continue to apply until September 2020, when the new legislation and guidance will take effect but preparation for the reforms should start now, during the academic year 2019 / 2020. </a:t>
            </a:r>
          </a:p>
          <a:p>
            <a:pPr>
              <a:lnSpc>
                <a:spcPct val="110000"/>
              </a:lnSpc>
              <a:spcBef>
                <a:spcPts val="0"/>
              </a:spcBef>
            </a:pPr>
            <a:endParaRPr lang="en-GB" sz="2000" dirty="0">
              <a:solidFill>
                <a:schemeClr val="accent1">
                  <a:lumMod val="75000"/>
                </a:schemeClr>
              </a:solidFill>
              <a:latin typeface="ABC font" panose="020B0603050302020204" pitchFamily="34" charset="0"/>
              <a:cs typeface="Arial" panose="020B0604020202020204" pitchFamily="34" charset="0"/>
            </a:endParaRPr>
          </a:p>
          <a:p>
            <a:pPr>
              <a:lnSpc>
                <a:spcPct val="110000"/>
              </a:lnSpc>
              <a:spcBef>
                <a:spcPts val="0"/>
              </a:spcBef>
            </a:pPr>
            <a:r>
              <a:rPr lang="en-GB" sz="2000" dirty="0">
                <a:solidFill>
                  <a:srgbClr val="FF0000"/>
                </a:solidFill>
                <a:latin typeface="ABC font" panose="020B0603050302020204" pitchFamily="34" charset="0"/>
                <a:cs typeface="Arial" panose="020B0604020202020204" pitchFamily="34" charset="0"/>
              </a:rPr>
              <a:t>Due to </a:t>
            </a:r>
            <a:r>
              <a:rPr lang="en-GB" sz="2000" dirty="0" err="1">
                <a:solidFill>
                  <a:srgbClr val="FF0000"/>
                </a:solidFill>
                <a:latin typeface="ABC font" panose="020B0603050302020204" pitchFamily="34" charset="0"/>
                <a:cs typeface="Arial" panose="020B0604020202020204" pitchFamily="34" charset="0"/>
              </a:rPr>
              <a:t>Covid</a:t>
            </a:r>
            <a:r>
              <a:rPr lang="en-GB" sz="2000" dirty="0">
                <a:solidFill>
                  <a:srgbClr val="FF0000"/>
                </a:solidFill>
                <a:latin typeface="ABC font" panose="020B0603050302020204" pitchFamily="34" charset="0"/>
                <a:cs typeface="Arial" panose="020B0604020202020204" pitchFamily="34" charset="0"/>
              </a:rPr>
              <a:t> 19, the DfE have permitted flexibility in compliance with the statutory guidance that comes into effect from September 2020. This means that schools will have time, if they are not ready to meet the requirements; from 1</a:t>
            </a:r>
            <a:r>
              <a:rPr lang="en-GB" sz="2000" baseline="30000" dirty="0">
                <a:solidFill>
                  <a:srgbClr val="FF0000"/>
                </a:solidFill>
                <a:latin typeface="ABC font" panose="020B0603050302020204" pitchFamily="34" charset="0"/>
                <a:cs typeface="Arial" panose="020B0604020202020204" pitchFamily="34" charset="0"/>
              </a:rPr>
              <a:t>st</a:t>
            </a:r>
            <a:r>
              <a:rPr lang="en-GB" sz="2000" dirty="0">
                <a:solidFill>
                  <a:srgbClr val="FF0000"/>
                </a:solidFill>
                <a:latin typeface="ABC font" panose="020B0603050302020204" pitchFamily="34" charset="0"/>
                <a:cs typeface="Arial" panose="020B0604020202020204" pitchFamily="34" charset="0"/>
              </a:rPr>
              <a:t> September 2020 to the end of the Spring Term 2021. By the start of the Summer term 2021, all schools should have begun teaching the subjects. </a:t>
            </a:r>
          </a:p>
          <a:p>
            <a:pPr marL="0" indent="0">
              <a:lnSpc>
                <a:spcPct val="110000"/>
              </a:lnSpc>
              <a:spcBef>
                <a:spcPts val="0"/>
              </a:spcBef>
              <a:buNone/>
            </a:pPr>
            <a:endParaRPr lang="en-GB" sz="2000" dirty="0">
              <a:solidFill>
                <a:srgbClr val="00206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E8966FEA-9C35-4547-AF92-46C0600B2551}"/>
              </a:ext>
            </a:extLst>
          </p:cNvPr>
          <p:cNvSpPr txBox="1"/>
          <p:nvPr/>
        </p:nvSpPr>
        <p:spPr>
          <a:xfrm>
            <a:off x="0" y="-5401"/>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39FB0063-84C8-4C4C-A87C-F6529BF51DFB}"/>
              </a:ext>
            </a:extLst>
          </p:cNvPr>
          <p:cNvSpPr txBox="1">
            <a:spLocks/>
          </p:cNvSpPr>
          <p:nvPr/>
        </p:nvSpPr>
        <p:spPr>
          <a:xfrm>
            <a:off x="141163" y="-24816"/>
            <a:ext cx="8965323"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b="1" dirty="0">
                <a:solidFill>
                  <a:schemeClr val="bg1"/>
                </a:solidFill>
                <a:latin typeface="ABC font" panose="020B0603050302020204" pitchFamily="34" charset="0"/>
                <a:cs typeface="Arial" panose="020B0604020202020204" pitchFamily="34" charset="0"/>
              </a:rPr>
              <a:t>Department for Education (</a:t>
            </a:r>
            <a:r>
              <a:rPr lang="en-US" sz="3300" b="1" dirty="0" err="1">
                <a:solidFill>
                  <a:schemeClr val="bg1"/>
                </a:solidFill>
                <a:latin typeface="ABC font" panose="020B0603050302020204" pitchFamily="34" charset="0"/>
                <a:cs typeface="Arial" panose="020B0604020202020204" pitchFamily="34" charset="0"/>
              </a:rPr>
              <a:t>DfE</a:t>
            </a:r>
            <a:r>
              <a:rPr lang="en-US" sz="3300" b="1" dirty="0">
                <a:solidFill>
                  <a:schemeClr val="bg1"/>
                </a:solidFill>
                <a:latin typeface="ABC font" panose="020B0603050302020204" pitchFamily="34" charset="0"/>
                <a:cs typeface="Arial" panose="020B0604020202020204" pitchFamily="34" charset="0"/>
              </a:rPr>
              <a:t>) Guidance </a:t>
            </a:r>
          </a:p>
        </p:txBody>
      </p:sp>
      <p:sp>
        <p:nvSpPr>
          <p:cNvPr id="2" name="Slide Number Placeholder 1">
            <a:extLst>
              <a:ext uri="{FF2B5EF4-FFF2-40B4-BE49-F238E27FC236}">
                <a16:creationId xmlns:a16="http://schemas.microsoft.com/office/drawing/2014/main" id="{27D7C44D-5871-4734-BAAB-45E8E495FD01}"/>
              </a:ext>
            </a:extLst>
          </p:cNvPr>
          <p:cNvSpPr>
            <a:spLocks noGrp="1"/>
          </p:cNvSpPr>
          <p:nvPr>
            <p:ph type="sldNum" sz="quarter" idx="12"/>
          </p:nvPr>
        </p:nvSpPr>
        <p:spPr/>
        <p:txBody>
          <a:bodyPr/>
          <a:lstStyle/>
          <a:p>
            <a:fld id="{E6A2F77A-7467-4A1C-BBDB-FC8B9E623E45}" type="slidenum">
              <a:rPr lang="en-GB" smtClean="0"/>
              <a:t>2</a:t>
            </a:fld>
            <a:endParaRPr lang="en-GB"/>
          </a:p>
        </p:txBody>
      </p:sp>
    </p:spTree>
    <p:extLst>
      <p:ext uri="{BB962C8B-B14F-4D97-AF65-F5344CB8AC3E}">
        <p14:creationId xmlns:p14="http://schemas.microsoft.com/office/powerpoint/2010/main" val="677711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446" y="1124620"/>
            <a:ext cx="9097108" cy="5002053"/>
          </a:xfrm>
        </p:spPr>
        <p:txBody>
          <a:bodyPr>
            <a:noAutofit/>
          </a:bodyPr>
          <a:lstStyle/>
          <a:p>
            <a:pPr marL="0" indent="0">
              <a:buNone/>
            </a:pPr>
            <a:r>
              <a:rPr lang="en-GB" sz="1600" dirty="0">
                <a:solidFill>
                  <a:schemeClr val="accent1">
                    <a:lumMod val="75000"/>
                  </a:schemeClr>
                </a:solidFill>
                <a:latin typeface="ABC font" panose="020B0603050302020204" pitchFamily="34" charset="0"/>
              </a:rPr>
              <a:t>As the </a:t>
            </a:r>
            <a:r>
              <a:rPr lang="en-GB" sz="1600" dirty="0" err="1">
                <a:solidFill>
                  <a:schemeClr val="accent1">
                    <a:lumMod val="75000"/>
                  </a:schemeClr>
                </a:solidFill>
                <a:latin typeface="ABC font" panose="020B0603050302020204" pitchFamily="34" charset="0"/>
              </a:rPr>
              <a:t>DfE</a:t>
            </a:r>
            <a:r>
              <a:rPr lang="en-GB" sz="1600" dirty="0">
                <a:solidFill>
                  <a:schemeClr val="accent1">
                    <a:lumMod val="75000"/>
                  </a:schemeClr>
                </a:solidFill>
                <a:latin typeface="ABC font" panose="020B0603050302020204" pitchFamily="34" charset="0"/>
              </a:rPr>
              <a:t> statutory guidance states: </a:t>
            </a:r>
            <a:r>
              <a:rPr lang="en-GB" sz="1600" i="1" dirty="0">
                <a:solidFill>
                  <a:schemeClr val="accent1">
                    <a:lumMod val="75000"/>
                  </a:schemeClr>
                </a:solidFill>
                <a:latin typeface="ABC font" panose="020B0603050302020204" pitchFamily="34" charset="0"/>
              </a:rPr>
              <a:t>‘Parents should be given every opportunity to understand the purpose and content of Relationships Education and RSE. Good communication and opportunities for parents to understand and ask questions about the school’s approach help increase confidence in the curriculum.</a:t>
            </a:r>
            <a:r>
              <a:rPr lang="en-GB" sz="1600" dirty="0">
                <a:solidFill>
                  <a:schemeClr val="accent1">
                    <a:lumMod val="75000"/>
                  </a:schemeClr>
                </a:solidFill>
                <a:latin typeface="ABC font" panose="020B0603050302020204" pitchFamily="34" charset="0"/>
              </a:rPr>
              <a:t>’ </a:t>
            </a:r>
          </a:p>
          <a:p>
            <a:pPr marL="0" indent="0">
              <a:buNone/>
            </a:pPr>
            <a:endParaRPr lang="en-GB" sz="1600" dirty="0">
              <a:solidFill>
                <a:schemeClr val="accent1">
                  <a:lumMod val="75000"/>
                </a:schemeClr>
              </a:solidFill>
              <a:latin typeface="ABC font" panose="020B0603050302020204" pitchFamily="34" charset="0"/>
            </a:endParaRPr>
          </a:p>
          <a:p>
            <a:pPr marL="0" indent="0">
              <a:buNone/>
            </a:pPr>
            <a:r>
              <a:rPr lang="en-GB" sz="1600" dirty="0">
                <a:solidFill>
                  <a:schemeClr val="accent1">
                    <a:lumMod val="75000"/>
                  </a:schemeClr>
                </a:solidFill>
                <a:latin typeface="ABC font" panose="020B0603050302020204" pitchFamily="34" charset="0"/>
              </a:rPr>
              <a:t>Open Evening , KS4 Curriculum Evenings and KS3 &amp; 6</a:t>
            </a:r>
            <a:r>
              <a:rPr lang="en-GB" sz="1600" baseline="30000" dirty="0">
                <a:solidFill>
                  <a:schemeClr val="accent1">
                    <a:lumMod val="75000"/>
                  </a:schemeClr>
                </a:solidFill>
                <a:latin typeface="ABC font" panose="020B0603050302020204" pitchFamily="34" charset="0"/>
              </a:rPr>
              <a:t>th</a:t>
            </a:r>
            <a:r>
              <a:rPr lang="en-GB" sz="1600" dirty="0">
                <a:solidFill>
                  <a:schemeClr val="accent1">
                    <a:lumMod val="75000"/>
                  </a:schemeClr>
                </a:solidFill>
                <a:latin typeface="ABC font" panose="020B0603050302020204" pitchFamily="34" charset="0"/>
              </a:rPr>
              <a:t> form Options Evenings will provide an opportunity for us to share the guidance and give you the opportunity to comment and feedback on our intended delivery of topics to our students.</a:t>
            </a:r>
          </a:p>
          <a:p>
            <a:pPr marL="0" indent="0">
              <a:buNone/>
            </a:pPr>
            <a:endParaRPr lang="en-GB" sz="1600" dirty="0">
              <a:solidFill>
                <a:schemeClr val="accent1">
                  <a:lumMod val="75000"/>
                </a:schemeClr>
              </a:solidFill>
              <a:latin typeface="ABC font" panose="020B0603050302020204" pitchFamily="34" charset="0"/>
            </a:endParaRPr>
          </a:p>
          <a:p>
            <a:pPr marL="0" indent="0">
              <a:buNone/>
            </a:pPr>
            <a:r>
              <a:rPr lang="en-GB" sz="1800" dirty="0">
                <a:solidFill>
                  <a:schemeClr val="accent1">
                    <a:lumMod val="75000"/>
                  </a:schemeClr>
                </a:solidFill>
                <a:latin typeface="ABC font" panose="020B0603050302020204" pitchFamily="34" charset="0"/>
              </a:rPr>
              <a:t>Therefore during the academic year 2019/ 2020 we aim to:</a:t>
            </a:r>
          </a:p>
          <a:p>
            <a:r>
              <a:rPr lang="en-GB" sz="1800" b="1" dirty="0">
                <a:solidFill>
                  <a:schemeClr val="accent1">
                    <a:lumMod val="75000"/>
                  </a:schemeClr>
                </a:solidFill>
                <a:latin typeface="ABC font" panose="020B0603050302020204" pitchFamily="34" charset="0"/>
              </a:rPr>
              <a:t>Communicate with our parents/carers </a:t>
            </a:r>
            <a:r>
              <a:rPr lang="en-GB" sz="1800" dirty="0">
                <a:solidFill>
                  <a:schemeClr val="accent1">
                    <a:lumMod val="75000"/>
                  </a:schemeClr>
                </a:solidFill>
                <a:latin typeface="ABC font" panose="020B0603050302020204" pitchFamily="34" charset="0"/>
              </a:rPr>
              <a:t>about PSHE education</a:t>
            </a:r>
          </a:p>
          <a:p>
            <a:r>
              <a:rPr lang="en-GB" sz="1800" dirty="0">
                <a:solidFill>
                  <a:schemeClr val="accent1">
                    <a:lumMod val="75000"/>
                  </a:schemeClr>
                </a:solidFill>
                <a:latin typeface="ABC font" panose="020B0603050302020204" pitchFamily="34" charset="0"/>
              </a:rPr>
              <a:t>Give opportunity to consult on the Relationships and Sex Education </a:t>
            </a:r>
            <a:r>
              <a:rPr lang="en-GB" sz="1800" b="1" dirty="0">
                <a:solidFill>
                  <a:schemeClr val="accent1">
                    <a:lumMod val="75000"/>
                  </a:schemeClr>
                </a:solidFill>
                <a:latin typeface="ABC font" panose="020B0603050302020204" pitchFamily="34" charset="0"/>
              </a:rPr>
              <a:t>Policy </a:t>
            </a:r>
            <a:endParaRPr lang="en-GB" sz="1800" b="1" dirty="0">
              <a:solidFill>
                <a:srgbClr val="FF0000"/>
              </a:solidFill>
              <a:latin typeface="ABC font" panose="020B0603050302020204" pitchFamily="34" charset="0"/>
            </a:endParaRPr>
          </a:p>
          <a:p>
            <a:r>
              <a:rPr lang="en-GB" sz="1800" b="1" dirty="0">
                <a:solidFill>
                  <a:schemeClr val="accent1">
                    <a:lumMod val="75000"/>
                  </a:schemeClr>
                </a:solidFill>
                <a:latin typeface="ABC font" panose="020B0603050302020204" pitchFamily="34" charset="0"/>
              </a:rPr>
              <a:t>Share information</a:t>
            </a:r>
            <a:r>
              <a:rPr lang="en-GB" sz="1800" dirty="0">
                <a:solidFill>
                  <a:schemeClr val="accent1">
                    <a:lumMod val="75000"/>
                  </a:schemeClr>
                </a:solidFill>
                <a:latin typeface="ABC font" panose="020B0603050302020204" pitchFamily="34" charset="0"/>
              </a:rPr>
              <a:t> about the PSHE curriculum </a:t>
            </a:r>
            <a:r>
              <a:rPr lang="en-GB" sz="1800" b="1" dirty="0">
                <a:solidFill>
                  <a:schemeClr val="accent1">
                    <a:lumMod val="75000"/>
                  </a:schemeClr>
                </a:solidFill>
                <a:latin typeface="ABC font" panose="020B0603050302020204" pitchFamily="34" charset="0"/>
              </a:rPr>
              <a:t>(curriculum map</a:t>
            </a:r>
            <a:r>
              <a:rPr lang="en-GB" sz="1800" b="1" dirty="0">
                <a:solidFill>
                  <a:srgbClr val="FF0000"/>
                </a:solidFill>
                <a:latin typeface="ABC font" panose="020B0603050302020204" pitchFamily="34" charset="0"/>
              </a:rPr>
              <a:t> for 2020/2021 </a:t>
            </a:r>
            <a:r>
              <a:rPr lang="en-GB" sz="1800" b="1" dirty="0">
                <a:solidFill>
                  <a:schemeClr val="accent1">
                    <a:lumMod val="75000"/>
                  </a:schemeClr>
                </a:solidFill>
                <a:latin typeface="ABC font" panose="020B0603050302020204" pitchFamily="34" charset="0"/>
              </a:rPr>
              <a:t> is available on the school website) </a:t>
            </a:r>
            <a:endParaRPr lang="en-GB" sz="1800" dirty="0">
              <a:solidFill>
                <a:schemeClr val="accent1">
                  <a:lumMod val="75000"/>
                </a:schemeClr>
              </a:solidFill>
              <a:latin typeface="ABC font" panose="020B0603050302020204" pitchFamily="34" charset="0"/>
            </a:endParaRPr>
          </a:p>
          <a:p>
            <a:r>
              <a:rPr lang="en-GB" sz="1800" b="1" dirty="0">
                <a:solidFill>
                  <a:schemeClr val="accent1">
                    <a:lumMod val="75000"/>
                  </a:schemeClr>
                </a:solidFill>
                <a:latin typeface="ABC font" panose="020B0603050302020204" pitchFamily="34" charset="0"/>
              </a:rPr>
              <a:t>Speak to parents / carers </a:t>
            </a:r>
            <a:r>
              <a:rPr lang="en-GB" sz="1800" dirty="0">
                <a:solidFill>
                  <a:schemeClr val="accent1">
                    <a:lumMod val="75000"/>
                  </a:schemeClr>
                </a:solidFill>
                <a:latin typeface="ABC font" panose="020B0603050302020204" pitchFamily="34" charset="0"/>
              </a:rPr>
              <a:t>– establishing parents/carer current understanding of RSE, giving opportunity to raise any questions and concerns and to identify  any particular needs you feel your child has when learning about RSE or PSHE topics</a:t>
            </a:r>
          </a:p>
          <a:p>
            <a:r>
              <a:rPr lang="en-GB" sz="1800" b="1" dirty="0">
                <a:solidFill>
                  <a:schemeClr val="accent1">
                    <a:lumMod val="75000"/>
                  </a:schemeClr>
                </a:solidFill>
                <a:latin typeface="ABC font" panose="020B0603050302020204" pitchFamily="34" charset="0"/>
              </a:rPr>
              <a:t>Provide advice </a:t>
            </a:r>
            <a:r>
              <a:rPr lang="en-GB" sz="1800" dirty="0">
                <a:solidFill>
                  <a:schemeClr val="accent1">
                    <a:lumMod val="75000"/>
                  </a:schemeClr>
                </a:solidFill>
                <a:latin typeface="ABC font" panose="020B0603050302020204" pitchFamily="34" charset="0"/>
              </a:rPr>
              <a:t>on how to talk to children about relationships and sex at home </a:t>
            </a:r>
            <a:r>
              <a:rPr lang="en-GB" sz="1800" b="1" dirty="0">
                <a:solidFill>
                  <a:srgbClr val="FF0000"/>
                </a:solidFill>
                <a:latin typeface="ABC font" panose="020B0603050302020204" pitchFamily="34" charset="0"/>
              </a:rPr>
              <a:t>(guidance is available on the </a:t>
            </a:r>
            <a:r>
              <a:rPr lang="en-GB" sz="1800" b="1">
                <a:solidFill>
                  <a:srgbClr val="FF0000"/>
                </a:solidFill>
                <a:latin typeface="ABC font" panose="020B0603050302020204" pitchFamily="34" charset="0"/>
              </a:rPr>
              <a:t>school website - </a:t>
            </a:r>
            <a:r>
              <a:rPr lang="en-GB" sz="1800" b="1" dirty="0">
                <a:solidFill>
                  <a:srgbClr val="FF0000"/>
                </a:solidFill>
                <a:latin typeface="ABC font" panose="020B0603050302020204" pitchFamily="34" charset="0"/>
              </a:rPr>
              <a:t>RSE guide </a:t>
            </a:r>
            <a:r>
              <a:rPr lang="en-GB" sz="1800" b="1">
                <a:solidFill>
                  <a:srgbClr val="FF0000"/>
                </a:solidFill>
                <a:latin typeface="ABC font" panose="020B0603050302020204" pitchFamily="34" charset="0"/>
              </a:rPr>
              <a:t>for parents)</a:t>
            </a:r>
            <a:endParaRPr lang="en-GB" sz="1800" dirty="0">
              <a:solidFill>
                <a:srgbClr val="FF0000"/>
              </a:solidFill>
              <a:latin typeface="ABC font" panose="020B0603050302020204" pitchFamily="34" charset="0"/>
            </a:endParaRPr>
          </a:p>
          <a:p>
            <a:pPr marL="0" indent="0">
              <a:buNone/>
            </a:pPr>
            <a:endParaRPr lang="en-GB" dirty="0"/>
          </a:p>
        </p:txBody>
      </p:sp>
      <p:sp>
        <p:nvSpPr>
          <p:cNvPr id="4" name="TextBox 3">
            <a:extLst>
              <a:ext uri="{FF2B5EF4-FFF2-40B4-BE49-F238E27FC236}">
                <a16:creationId xmlns:a16="http://schemas.microsoft.com/office/drawing/2014/main" id="{D3D3C55F-688D-4D3F-AE11-B438FCE6A566}"/>
              </a:ext>
            </a:extLst>
          </p:cNvPr>
          <p:cNvSpPr txBox="1"/>
          <p:nvPr/>
        </p:nvSpPr>
        <p:spPr>
          <a:xfrm>
            <a:off x="0" y="949"/>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89662B5B-6478-4030-96B0-84C09DAD0164}"/>
              </a:ext>
            </a:extLst>
          </p:cNvPr>
          <p:cNvSpPr txBox="1">
            <a:spLocks/>
          </p:cNvSpPr>
          <p:nvPr/>
        </p:nvSpPr>
        <p:spPr>
          <a:xfrm>
            <a:off x="-10065" y="949"/>
            <a:ext cx="730904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b="1" dirty="0">
                <a:solidFill>
                  <a:schemeClr val="bg1"/>
                </a:solidFill>
                <a:latin typeface="ABC font" panose="020B0603050302020204" pitchFamily="34" charset="0"/>
                <a:cs typeface="Arial" panose="020B0604020202020204" pitchFamily="34" charset="0"/>
              </a:rPr>
              <a:t>Parental Consultation 2019 / 2020</a:t>
            </a:r>
          </a:p>
        </p:txBody>
      </p:sp>
      <p:sp>
        <p:nvSpPr>
          <p:cNvPr id="2" name="Slide Number Placeholder 1">
            <a:extLst>
              <a:ext uri="{FF2B5EF4-FFF2-40B4-BE49-F238E27FC236}">
                <a16:creationId xmlns:a16="http://schemas.microsoft.com/office/drawing/2014/main" id="{31DD71FE-DE3D-4D8D-97F6-104C3D7C52C3}"/>
              </a:ext>
            </a:extLst>
          </p:cNvPr>
          <p:cNvSpPr>
            <a:spLocks noGrp="1"/>
          </p:cNvSpPr>
          <p:nvPr>
            <p:ph type="sldNum" sz="quarter" idx="12"/>
          </p:nvPr>
        </p:nvSpPr>
        <p:spPr/>
        <p:txBody>
          <a:bodyPr/>
          <a:lstStyle/>
          <a:p>
            <a:fld id="{E6A2F77A-7467-4A1C-BBDB-FC8B9E623E45}" type="slidenum">
              <a:rPr lang="en-GB" smtClean="0"/>
              <a:t>3</a:t>
            </a:fld>
            <a:endParaRPr lang="en-GB" dirty="0"/>
          </a:p>
        </p:txBody>
      </p:sp>
    </p:spTree>
    <p:extLst>
      <p:ext uri="{BB962C8B-B14F-4D97-AF65-F5344CB8AC3E}">
        <p14:creationId xmlns:p14="http://schemas.microsoft.com/office/powerpoint/2010/main" val="21138430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892" y="1369842"/>
            <a:ext cx="9097108" cy="3393831"/>
          </a:xfrm>
        </p:spPr>
        <p:txBody>
          <a:bodyPr>
            <a:noAutofit/>
          </a:bodyPr>
          <a:lstStyle/>
          <a:p>
            <a:pPr marL="0" indent="0" algn="just">
              <a:buNone/>
            </a:pPr>
            <a:r>
              <a:rPr lang="en-GB" sz="1800" dirty="0">
                <a:solidFill>
                  <a:schemeClr val="accent1">
                    <a:lumMod val="75000"/>
                  </a:schemeClr>
                </a:solidFill>
                <a:latin typeface="ABC font" panose="020B0603050302020204" pitchFamily="34" charset="0"/>
              </a:rPr>
              <a:t>PSHE education is planned, developmental programme of learning through which students acquire the knowledge, understanding and skills they need to manage their lives now and in the future. As part of the whole school approach, PSHE education develops the qualities and attributes students need to thrive as individuals, family members and members of society.</a:t>
            </a:r>
          </a:p>
          <a:p>
            <a:pPr marL="0" indent="0" algn="just">
              <a:buNone/>
            </a:pPr>
            <a:endParaRPr lang="en-GB" sz="1800" dirty="0">
              <a:solidFill>
                <a:schemeClr val="accent1">
                  <a:lumMod val="75000"/>
                </a:schemeClr>
              </a:solidFill>
              <a:latin typeface="ABC font" panose="020B0603050302020204" pitchFamily="34" charset="0"/>
            </a:endParaRPr>
          </a:p>
          <a:p>
            <a:pPr marL="0" indent="0" algn="just">
              <a:buNone/>
            </a:pPr>
            <a:r>
              <a:rPr lang="en-GB" sz="1800" dirty="0">
                <a:solidFill>
                  <a:schemeClr val="accent1">
                    <a:lumMod val="75000"/>
                  </a:schemeClr>
                </a:solidFill>
                <a:latin typeface="ABC font" panose="020B0603050302020204" pitchFamily="34" charset="0"/>
              </a:rPr>
              <a:t>At QPHS, PSHE is taught by group tutors during one hour per fortnight on a rolling programme throughout the academic year and through Enrichment week activities in the Summer Term. </a:t>
            </a:r>
          </a:p>
          <a:p>
            <a:pPr marL="0" indent="0" algn="just">
              <a:buNone/>
            </a:pPr>
            <a:endParaRPr lang="en-GB" sz="1800" dirty="0">
              <a:solidFill>
                <a:schemeClr val="accent1">
                  <a:lumMod val="75000"/>
                </a:schemeClr>
              </a:solidFill>
              <a:latin typeface="ABC font" panose="020B0603050302020204" pitchFamily="34" charset="0"/>
            </a:endParaRPr>
          </a:p>
          <a:p>
            <a:pPr marL="0" indent="0" algn="just">
              <a:buNone/>
            </a:pPr>
            <a:r>
              <a:rPr lang="en-GB" sz="1800" dirty="0">
                <a:solidFill>
                  <a:schemeClr val="accent1">
                    <a:lumMod val="75000"/>
                  </a:schemeClr>
                </a:solidFill>
                <a:latin typeface="ABC font" panose="020B0603050302020204" pitchFamily="34" charset="0"/>
              </a:rPr>
              <a:t>At QPHS, we link PSHE and Citizenship therefore the acronym we use is PSHCE </a:t>
            </a:r>
          </a:p>
          <a:p>
            <a:pPr marL="0" indent="0" algn="just">
              <a:buNone/>
            </a:pPr>
            <a:r>
              <a:rPr lang="en-GB" sz="1800" dirty="0">
                <a:solidFill>
                  <a:schemeClr val="accent1">
                    <a:lumMod val="75000"/>
                  </a:schemeClr>
                </a:solidFill>
                <a:latin typeface="ABC font" panose="020B0603050302020204" pitchFamily="34" charset="0"/>
              </a:rPr>
              <a:t>Personal, Social, Health, Citizenship, Economic Education . There are three themes; </a:t>
            </a:r>
          </a:p>
          <a:p>
            <a:pPr algn="just"/>
            <a:r>
              <a:rPr lang="en-GB" sz="1800" dirty="0">
                <a:solidFill>
                  <a:schemeClr val="accent1">
                    <a:lumMod val="75000"/>
                  </a:schemeClr>
                </a:solidFill>
                <a:latin typeface="ABC font" panose="020B0603050302020204" pitchFamily="34" charset="0"/>
              </a:rPr>
              <a:t>Physical Health and Mental Wellbeing </a:t>
            </a:r>
          </a:p>
          <a:p>
            <a:pPr algn="just"/>
            <a:r>
              <a:rPr lang="en-GB" sz="1800" dirty="0">
                <a:solidFill>
                  <a:schemeClr val="accent1">
                    <a:lumMod val="75000"/>
                  </a:schemeClr>
                </a:solidFill>
                <a:latin typeface="ABC font" panose="020B0603050302020204" pitchFamily="34" charset="0"/>
              </a:rPr>
              <a:t>Living in the Wider World including Careers Education Information &amp; Guidance (CEIAG) </a:t>
            </a:r>
          </a:p>
          <a:p>
            <a:pPr algn="just"/>
            <a:r>
              <a:rPr lang="en-GB" sz="1800" dirty="0">
                <a:solidFill>
                  <a:schemeClr val="accent1">
                    <a:lumMod val="75000"/>
                  </a:schemeClr>
                </a:solidFill>
                <a:latin typeface="ABC font" panose="020B0603050302020204" pitchFamily="34" charset="0"/>
              </a:rPr>
              <a:t>Relationships and Sex Education (RSE) </a:t>
            </a:r>
          </a:p>
        </p:txBody>
      </p:sp>
      <p:sp>
        <p:nvSpPr>
          <p:cNvPr id="4" name="TextBox 3">
            <a:extLst>
              <a:ext uri="{FF2B5EF4-FFF2-40B4-BE49-F238E27FC236}">
                <a16:creationId xmlns:a16="http://schemas.microsoft.com/office/drawing/2014/main" id="{D3D3C55F-688D-4D3F-AE11-B438FCE6A566}"/>
              </a:ext>
            </a:extLst>
          </p:cNvPr>
          <p:cNvSpPr txBox="1"/>
          <p:nvPr/>
        </p:nvSpPr>
        <p:spPr>
          <a:xfrm>
            <a:off x="0" y="949"/>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89662B5B-6478-4030-96B0-84C09DAD0164}"/>
              </a:ext>
            </a:extLst>
          </p:cNvPr>
          <p:cNvSpPr txBox="1">
            <a:spLocks/>
          </p:cNvSpPr>
          <p:nvPr/>
        </p:nvSpPr>
        <p:spPr>
          <a:xfrm>
            <a:off x="-10065" y="949"/>
            <a:ext cx="8746102"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b="1" dirty="0">
                <a:solidFill>
                  <a:schemeClr val="bg1"/>
                </a:solidFill>
                <a:latin typeface="ABC font" panose="020B0603050302020204" pitchFamily="34" charset="0"/>
                <a:cs typeface="Arial" panose="020B0604020202020204" pitchFamily="34" charset="0"/>
              </a:rPr>
              <a:t>PSHE Subject intent &amp; delivery model at QPHS</a:t>
            </a:r>
          </a:p>
        </p:txBody>
      </p:sp>
      <p:sp>
        <p:nvSpPr>
          <p:cNvPr id="2" name="Slide Number Placeholder 1">
            <a:extLst>
              <a:ext uri="{FF2B5EF4-FFF2-40B4-BE49-F238E27FC236}">
                <a16:creationId xmlns:a16="http://schemas.microsoft.com/office/drawing/2014/main" id="{31DD71FE-DE3D-4D8D-97F6-104C3D7C52C3}"/>
              </a:ext>
            </a:extLst>
          </p:cNvPr>
          <p:cNvSpPr>
            <a:spLocks noGrp="1"/>
          </p:cNvSpPr>
          <p:nvPr>
            <p:ph type="sldNum" sz="quarter" idx="12"/>
          </p:nvPr>
        </p:nvSpPr>
        <p:spPr/>
        <p:txBody>
          <a:bodyPr/>
          <a:lstStyle/>
          <a:p>
            <a:fld id="{E6A2F77A-7467-4A1C-BBDB-FC8B9E623E45}" type="slidenum">
              <a:rPr lang="en-GB" smtClean="0"/>
              <a:t>4</a:t>
            </a:fld>
            <a:endParaRPr lang="en-GB"/>
          </a:p>
        </p:txBody>
      </p:sp>
    </p:spTree>
    <p:extLst>
      <p:ext uri="{BB962C8B-B14F-4D97-AF65-F5344CB8AC3E}">
        <p14:creationId xmlns:p14="http://schemas.microsoft.com/office/powerpoint/2010/main" val="4220684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29" y="1396326"/>
            <a:ext cx="9080378" cy="5459604"/>
          </a:xfrm>
        </p:spPr>
        <p:txBody>
          <a:bodyPr>
            <a:noAutofit/>
          </a:bodyPr>
          <a:lstStyle/>
          <a:p>
            <a:r>
              <a:rPr lang="en-GB" sz="2000" dirty="0">
                <a:solidFill>
                  <a:srgbClr val="002060"/>
                </a:solidFill>
                <a:latin typeface="ABC font" panose="020B0603050302020204" pitchFamily="34" charset="0"/>
                <a:cs typeface="Arial" panose="020B0604020202020204" pitchFamily="34" charset="0"/>
              </a:rPr>
              <a:t>There is a copy of the SRE Policy (March 2019) available on the QPHS website</a:t>
            </a:r>
          </a:p>
          <a:p>
            <a:r>
              <a:rPr lang="en-GB" sz="2000" dirty="0">
                <a:solidFill>
                  <a:srgbClr val="002060"/>
                </a:solidFill>
                <a:latin typeface="ABC font" panose="020B0603050302020204" pitchFamily="34" charset="0"/>
                <a:cs typeface="Arial" panose="020B0604020202020204" pitchFamily="34" charset="0"/>
              </a:rPr>
              <a:t>It is mandatory that we have a new RSE / Health policy in place in preparation for September 2020. </a:t>
            </a:r>
          </a:p>
          <a:p>
            <a:r>
              <a:rPr lang="en-GB" sz="2000" dirty="0">
                <a:solidFill>
                  <a:srgbClr val="002060"/>
                </a:solidFill>
                <a:latin typeface="ABC font" panose="020B0603050302020204" pitchFamily="34" charset="0"/>
                <a:cs typeface="Arial" panose="020B0604020202020204" pitchFamily="34" charset="0"/>
              </a:rPr>
              <a:t>This policy </a:t>
            </a:r>
            <a:r>
              <a:rPr lang="en-GB" sz="2000" dirty="0">
                <a:solidFill>
                  <a:srgbClr val="FF0000"/>
                </a:solidFill>
                <a:latin typeface="ABC font" panose="020B0603050302020204" pitchFamily="34" charset="0"/>
                <a:cs typeface="Arial" panose="020B0604020202020204" pitchFamily="34" charset="0"/>
              </a:rPr>
              <a:t>will be approved </a:t>
            </a:r>
            <a:r>
              <a:rPr lang="en-GB" sz="2000" dirty="0">
                <a:solidFill>
                  <a:srgbClr val="002060"/>
                </a:solidFill>
                <a:latin typeface="ABC font" panose="020B0603050302020204" pitchFamily="34" charset="0"/>
                <a:cs typeface="Arial" panose="020B0604020202020204" pitchFamily="34" charset="0"/>
              </a:rPr>
              <a:t>/ has been approved by Governors in preparation for September 2020. </a:t>
            </a:r>
            <a:r>
              <a:rPr lang="en-GB" sz="2000" dirty="0">
                <a:solidFill>
                  <a:srgbClr val="FF0000"/>
                </a:solidFill>
                <a:latin typeface="ABC font" panose="020B0603050302020204" pitchFamily="34" charset="0"/>
                <a:cs typeface="Arial" panose="020B0604020202020204" pitchFamily="34" charset="0"/>
              </a:rPr>
              <a:t> </a:t>
            </a:r>
            <a:endParaRPr lang="en-GB" sz="2000" dirty="0">
              <a:solidFill>
                <a:srgbClr val="002060"/>
              </a:solidFill>
              <a:latin typeface="ABC font" panose="020B0603050302020204" pitchFamily="34" charset="0"/>
              <a:cs typeface="Arial" panose="020B0604020202020204" pitchFamily="34" charset="0"/>
            </a:endParaRPr>
          </a:p>
          <a:p>
            <a:r>
              <a:rPr lang="en-GB" sz="2000" dirty="0">
                <a:solidFill>
                  <a:srgbClr val="002060"/>
                </a:solidFill>
                <a:latin typeface="ABC font" panose="020B0603050302020204" pitchFamily="34" charset="0"/>
                <a:cs typeface="Arial" panose="020B0604020202020204" pitchFamily="34" charset="0"/>
              </a:rPr>
              <a:t>The policy will include the following information:</a:t>
            </a:r>
          </a:p>
          <a:p>
            <a:pPr lvl="1"/>
            <a:r>
              <a:rPr lang="en-GB" sz="2000" dirty="0">
                <a:solidFill>
                  <a:srgbClr val="002060"/>
                </a:solidFill>
                <a:latin typeface="ABC font" panose="020B0603050302020204" pitchFamily="34" charset="0"/>
                <a:cs typeface="Arial" panose="020B0604020202020204" pitchFamily="34" charset="0"/>
              </a:rPr>
              <a:t>Topics students will study and which year groups (full details can be found in the curriculum map) </a:t>
            </a:r>
          </a:p>
          <a:p>
            <a:pPr lvl="1"/>
            <a:r>
              <a:rPr lang="en-GB" sz="2000" dirty="0">
                <a:solidFill>
                  <a:srgbClr val="002060"/>
                </a:solidFill>
                <a:latin typeface="ABC font" panose="020B0603050302020204" pitchFamily="34" charset="0"/>
                <a:cs typeface="Arial" panose="020B0604020202020204" pitchFamily="34" charset="0"/>
              </a:rPr>
              <a:t>How the programme is taught (by tutors, visiting speakers, assemblies etc)</a:t>
            </a:r>
          </a:p>
          <a:p>
            <a:pPr lvl="1"/>
            <a:r>
              <a:rPr lang="en-GB" sz="2000" dirty="0">
                <a:solidFill>
                  <a:srgbClr val="002060"/>
                </a:solidFill>
                <a:latin typeface="ABC font" panose="020B0603050302020204" pitchFamily="34" charset="0"/>
                <a:cs typeface="Arial" panose="020B0604020202020204" pitchFamily="34" charset="0"/>
              </a:rPr>
              <a:t>How religious backgrounds of pupils are taken into account</a:t>
            </a:r>
          </a:p>
          <a:p>
            <a:pPr lvl="1"/>
            <a:r>
              <a:rPr lang="en-GB" sz="2000" dirty="0">
                <a:solidFill>
                  <a:srgbClr val="002060"/>
                </a:solidFill>
                <a:latin typeface="ABC font" panose="020B0603050302020204" pitchFamily="34" charset="0"/>
                <a:cs typeface="Arial" panose="020B0604020202020204" pitchFamily="34" charset="0"/>
              </a:rPr>
              <a:t>How SEND students are supported before, during and after PSHE lessons</a:t>
            </a:r>
          </a:p>
          <a:p>
            <a:pPr lvl="1"/>
            <a:r>
              <a:rPr lang="en-GB" sz="2000" dirty="0">
                <a:solidFill>
                  <a:srgbClr val="002060"/>
                </a:solidFill>
                <a:latin typeface="ABC font" panose="020B0603050302020204" pitchFamily="34" charset="0"/>
                <a:cs typeface="Arial" panose="020B0604020202020204" pitchFamily="34" charset="0"/>
              </a:rPr>
              <a:t>How sensitive topics are approached</a:t>
            </a:r>
          </a:p>
          <a:p>
            <a:pPr lvl="1"/>
            <a:r>
              <a:rPr lang="en-GB" sz="2000" dirty="0">
                <a:solidFill>
                  <a:srgbClr val="002060"/>
                </a:solidFill>
                <a:latin typeface="ABC font" panose="020B0603050302020204" pitchFamily="34" charset="0"/>
                <a:cs typeface="Arial" panose="020B0604020202020204" pitchFamily="34" charset="0"/>
              </a:rPr>
              <a:t>When sex education is taught – including clarity for parents on right to withdraw</a:t>
            </a:r>
          </a:p>
          <a:p>
            <a:pPr lvl="1"/>
            <a:r>
              <a:rPr lang="en-GB" sz="2000" dirty="0">
                <a:solidFill>
                  <a:srgbClr val="002060"/>
                </a:solidFill>
                <a:latin typeface="ABC font" panose="020B0603050302020204" pitchFamily="34" charset="0"/>
                <a:cs typeface="Arial" panose="020B0604020202020204" pitchFamily="34" charset="0"/>
              </a:rPr>
              <a:t>Reference to any requirements on schools in law e.g. the Equality Act</a:t>
            </a:r>
          </a:p>
          <a:p>
            <a:pPr lvl="1"/>
            <a:r>
              <a:rPr lang="en-GB" sz="2000" dirty="0">
                <a:solidFill>
                  <a:srgbClr val="002060"/>
                </a:solidFill>
                <a:latin typeface="ABC font" panose="020B0603050302020204" pitchFamily="34" charset="0"/>
                <a:cs typeface="Arial" panose="020B0604020202020204" pitchFamily="34" charset="0"/>
              </a:rPr>
              <a:t>When policy is updated and who approves (e.g. governing body etc) </a:t>
            </a:r>
          </a:p>
        </p:txBody>
      </p:sp>
      <p:sp>
        <p:nvSpPr>
          <p:cNvPr id="4" name="TextBox 3">
            <a:extLst>
              <a:ext uri="{FF2B5EF4-FFF2-40B4-BE49-F238E27FC236}">
                <a16:creationId xmlns:a16="http://schemas.microsoft.com/office/drawing/2014/main" id="{C4835C7F-68C1-44B5-B48C-8F4BBC9DC84B}"/>
              </a:ext>
            </a:extLst>
          </p:cNvPr>
          <p:cNvSpPr txBox="1"/>
          <p:nvPr/>
        </p:nvSpPr>
        <p:spPr>
          <a:xfrm>
            <a:off x="0" y="949"/>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FD875369-17DC-4101-9B57-6328F06C80FF}"/>
              </a:ext>
            </a:extLst>
          </p:cNvPr>
          <p:cNvSpPr txBox="1">
            <a:spLocks/>
          </p:cNvSpPr>
          <p:nvPr/>
        </p:nvSpPr>
        <p:spPr>
          <a:xfrm>
            <a:off x="16729" y="949"/>
            <a:ext cx="730904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b="1" dirty="0">
                <a:solidFill>
                  <a:schemeClr val="bg1"/>
                </a:solidFill>
                <a:latin typeface="ABC font" panose="020B0603050302020204" pitchFamily="34" charset="0"/>
                <a:cs typeface="Arial" panose="020B0604020202020204" pitchFamily="34" charset="0"/>
              </a:rPr>
              <a:t>Policies</a:t>
            </a:r>
          </a:p>
        </p:txBody>
      </p:sp>
      <p:sp>
        <p:nvSpPr>
          <p:cNvPr id="2" name="Slide Number Placeholder 1">
            <a:extLst>
              <a:ext uri="{FF2B5EF4-FFF2-40B4-BE49-F238E27FC236}">
                <a16:creationId xmlns:a16="http://schemas.microsoft.com/office/drawing/2014/main" id="{79172D76-8249-4F00-8582-9709DACDBD0C}"/>
              </a:ext>
            </a:extLst>
          </p:cNvPr>
          <p:cNvSpPr>
            <a:spLocks noGrp="1"/>
          </p:cNvSpPr>
          <p:nvPr>
            <p:ph type="sldNum" sz="quarter" idx="12"/>
          </p:nvPr>
        </p:nvSpPr>
        <p:spPr/>
        <p:txBody>
          <a:bodyPr/>
          <a:lstStyle/>
          <a:p>
            <a:fld id="{E6A2F77A-7467-4A1C-BBDB-FC8B9E623E45}" type="slidenum">
              <a:rPr lang="en-GB" smtClean="0"/>
              <a:t>5</a:t>
            </a:fld>
            <a:endParaRPr lang="en-GB"/>
          </a:p>
        </p:txBody>
      </p:sp>
    </p:spTree>
    <p:extLst>
      <p:ext uri="{BB962C8B-B14F-4D97-AF65-F5344CB8AC3E}">
        <p14:creationId xmlns:p14="http://schemas.microsoft.com/office/powerpoint/2010/main" val="1231397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825" y="1147605"/>
            <a:ext cx="9078349" cy="5244692"/>
          </a:xfrm>
        </p:spPr>
        <p:txBody>
          <a:bodyPr>
            <a:normAutofit/>
          </a:bodyPr>
          <a:lstStyle/>
          <a:p>
            <a:r>
              <a:rPr lang="en-GB" sz="2000" dirty="0">
                <a:solidFill>
                  <a:srgbClr val="002060"/>
                </a:solidFill>
                <a:latin typeface="ABC font" panose="020B0603050302020204" pitchFamily="34" charset="0"/>
                <a:cs typeface="Arial" panose="020B0604020202020204" pitchFamily="34" charset="0"/>
              </a:rPr>
              <a:t>The Statutory Guidance gives content for primary and secondary, but not by key stage or year</a:t>
            </a:r>
          </a:p>
          <a:p>
            <a:r>
              <a:rPr lang="en-GB" sz="2000" dirty="0">
                <a:solidFill>
                  <a:srgbClr val="002060"/>
                </a:solidFill>
                <a:latin typeface="ABC font" panose="020B0603050302020204" pitchFamily="34" charset="0"/>
                <a:cs typeface="Arial" panose="020B0604020202020204" pitchFamily="34" charset="0"/>
              </a:rPr>
              <a:t>This is because the ‘age and developmentally appropriate’ judgement will vary by school and context</a:t>
            </a:r>
          </a:p>
          <a:p>
            <a:r>
              <a:rPr lang="en-GB" sz="2000" dirty="0">
                <a:solidFill>
                  <a:srgbClr val="002060"/>
                </a:solidFill>
                <a:latin typeface="ABC font" panose="020B0603050302020204" pitchFamily="34" charset="0"/>
                <a:cs typeface="Arial" panose="020B0604020202020204" pitchFamily="34" charset="0"/>
              </a:rPr>
              <a:t>The use of the PSHE Association Programme of Study is supportive of guidance towards age-appropriate delivery</a:t>
            </a:r>
          </a:p>
          <a:p>
            <a:r>
              <a:rPr lang="en-GB" sz="2000" dirty="0">
                <a:solidFill>
                  <a:srgbClr val="002060"/>
                </a:solidFill>
                <a:latin typeface="ABC font" panose="020B0603050302020204" pitchFamily="34" charset="0"/>
                <a:cs typeface="Arial" panose="020B0604020202020204" pitchFamily="34" charset="0"/>
              </a:rPr>
              <a:t>This means that we consider the guidance and teach topics that we believe through our experience with our students is appropriate for them to learn about</a:t>
            </a:r>
          </a:p>
          <a:p>
            <a:r>
              <a:rPr lang="en-GB" sz="2000" dirty="0">
                <a:solidFill>
                  <a:srgbClr val="002060"/>
                </a:solidFill>
                <a:latin typeface="ABC font" panose="020B0603050302020204" pitchFamily="34" charset="0"/>
                <a:cs typeface="Arial" panose="020B0604020202020204" pitchFamily="34" charset="0"/>
              </a:rPr>
              <a:t>For example – in Sex Education we teach about consent and the law regarding consent in Year 9</a:t>
            </a:r>
          </a:p>
          <a:p>
            <a:r>
              <a:rPr lang="en-GB" sz="2000" dirty="0">
                <a:solidFill>
                  <a:srgbClr val="002060"/>
                </a:solidFill>
                <a:latin typeface="ABC font" panose="020B0603050302020204" pitchFamily="34" charset="0"/>
                <a:cs typeface="Arial" panose="020B0604020202020204" pitchFamily="34" charset="0"/>
              </a:rPr>
              <a:t>We feel Year 7 or Year 8 is too early and for Year 10 students this might surpass the requirement at this age</a:t>
            </a:r>
          </a:p>
        </p:txBody>
      </p:sp>
      <p:sp>
        <p:nvSpPr>
          <p:cNvPr id="4" name="TextBox 3">
            <a:extLst>
              <a:ext uri="{FF2B5EF4-FFF2-40B4-BE49-F238E27FC236}">
                <a16:creationId xmlns:a16="http://schemas.microsoft.com/office/drawing/2014/main" id="{D27E6ACF-C4B7-439C-99E3-8DB1E89461FE}"/>
              </a:ext>
            </a:extLst>
          </p:cNvPr>
          <p:cNvSpPr txBox="1"/>
          <p:nvPr/>
        </p:nvSpPr>
        <p:spPr>
          <a:xfrm>
            <a:off x="0" y="-2253"/>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1A9E2877-4DF7-49F7-A7A3-4261C63ECD3F}"/>
              </a:ext>
            </a:extLst>
          </p:cNvPr>
          <p:cNvSpPr txBox="1">
            <a:spLocks/>
          </p:cNvSpPr>
          <p:nvPr/>
        </p:nvSpPr>
        <p:spPr>
          <a:xfrm>
            <a:off x="101695" y="-2253"/>
            <a:ext cx="8268582"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300" b="1" dirty="0">
                <a:solidFill>
                  <a:schemeClr val="bg1"/>
                </a:solidFill>
                <a:latin typeface="ABC font" panose="020B0603050302020204" pitchFamily="34" charset="0"/>
                <a:cs typeface="Arial" panose="020B0604020202020204" pitchFamily="34" charset="0"/>
              </a:rPr>
              <a:t>What does age-appropriate mean?</a:t>
            </a:r>
          </a:p>
        </p:txBody>
      </p:sp>
      <p:sp>
        <p:nvSpPr>
          <p:cNvPr id="2" name="Slide Number Placeholder 1">
            <a:extLst>
              <a:ext uri="{FF2B5EF4-FFF2-40B4-BE49-F238E27FC236}">
                <a16:creationId xmlns:a16="http://schemas.microsoft.com/office/drawing/2014/main" id="{4D7B0552-57B0-4472-BA0C-2D0DD4E83518}"/>
              </a:ext>
            </a:extLst>
          </p:cNvPr>
          <p:cNvSpPr>
            <a:spLocks noGrp="1"/>
          </p:cNvSpPr>
          <p:nvPr>
            <p:ph type="sldNum" sz="quarter" idx="12"/>
          </p:nvPr>
        </p:nvSpPr>
        <p:spPr/>
        <p:txBody>
          <a:bodyPr/>
          <a:lstStyle/>
          <a:p>
            <a:fld id="{E6A2F77A-7467-4A1C-BBDB-FC8B9E623E45}" type="slidenum">
              <a:rPr lang="en-GB" smtClean="0"/>
              <a:t>6</a:t>
            </a:fld>
            <a:endParaRPr lang="en-GB"/>
          </a:p>
        </p:txBody>
      </p:sp>
    </p:spTree>
    <p:extLst>
      <p:ext uri="{BB962C8B-B14F-4D97-AF65-F5344CB8AC3E}">
        <p14:creationId xmlns:p14="http://schemas.microsoft.com/office/powerpoint/2010/main" val="760664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830" y="2000280"/>
            <a:ext cx="4452590" cy="2646727"/>
          </a:xfrm>
        </p:spPr>
        <p:txBody>
          <a:bodyPr>
            <a:normAutofit/>
          </a:bodyPr>
          <a:lstStyle/>
          <a:p>
            <a:r>
              <a:rPr lang="en-GB" sz="2000" dirty="0">
                <a:solidFill>
                  <a:srgbClr val="002060"/>
                </a:solidFill>
                <a:latin typeface="ABC font" panose="020B0603050302020204" pitchFamily="34" charset="0"/>
                <a:cs typeface="Arial" panose="020B0604020202020204" pitchFamily="34" charset="0"/>
              </a:rPr>
              <a:t>Families </a:t>
            </a:r>
          </a:p>
          <a:p>
            <a:r>
              <a:rPr lang="en-GB" sz="2000" dirty="0">
                <a:solidFill>
                  <a:srgbClr val="002060"/>
                </a:solidFill>
                <a:latin typeface="ABC font" panose="020B0603050302020204" pitchFamily="34" charset="0"/>
                <a:cs typeface="Arial" panose="020B0604020202020204" pitchFamily="34" charset="0"/>
              </a:rPr>
              <a:t>Respectful relationships, including friendships</a:t>
            </a:r>
          </a:p>
          <a:p>
            <a:r>
              <a:rPr lang="en-GB" sz="2000" dirty="0">
                <a:solidFill>
                  <a:srgbClr val="002060"/>
                </a:solidFill>
                <a:latin typeface="ABC font" panose="020B0603050302020204" pitchFamily="34" charset="0"/>
                <a:cs typeface="Arial" panose="020B0604020202020204" pitchFamily="34" charset="0"/>
              </a:rPr>
              <a:t>Online and media</a:t>
            </a:r>
          </a:p>
          <a:p>
            <a:r>
              <a:rPr lang="en-GB" sz="2000" dirty="0">
                <a:solidFill>
                  <a:srgbClr val="002060"/>
                </a:solidFill>
                <a:latin typeface="ABC font" panose="020B0603050302020204" pitchFamily="34" charset="0"/>
                <a:cs typeface="Arial" panose="020B0604020202020204" pitchFamily="34" charset="0"/>
              </a:rPr>
              <a:t>Being safe</a:t>
            </a:r>
          </a:p>
          <a:p>
            <a:r>
              <a:rPr lang="en-GB" sz="2000" dirty="0">
                <a:solidFill>
                  <a:srgbClr val="002060"/>
                </a:solidFill>
                <a:latin typeface="ABC font" panose="020B0603050302020204" pitchFamily="34" charset="0"/>
                <a:cs typeface="Arial" panose="020B0604020202020204" pitchFamily="34" charset="0"/>
              </a:rPr>
              <a:t>Intimate and sexual relationships, including sexual health </a:t>
            </a:r>
            <a:endParaRPr lang="en-GB" sz="2400" dirty="0">
              <a:solidFill>
                <a:srgbClr val="002060"/>
              </a:solidFill>
              <a:latin typeface="ABC font" panose="020B06030503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3BDE73E-09E7-42AE-8FE3-A0A679BC29DA}"/>
              </a:ext>
            </a:extLst>
          </p:cNvPr>
          <p:cNvSpPr txBox="1"/>
          <p:nvPr/>
        </p:nvSpPr>
        <p:spPr>
          <a:xfrm>
            <a:off x="0" y="-2253"/>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2EB539BE-5872-400F-A694-2EC564E17319}"/>
              </a:ext>
            </a:extLst>
          </p:cNvPr>
          <p:cNvSpPr txBox="1">
            <a:spLocks/>
          </p:cNvSpPr>
          <p:nvPr/>
        </p:nvSpPr>
        <p:spPr>
          <a:xfrm>
            <a:off x="96" y="-2253"/>
            <a:ext cx="9390649"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RSE and health education topics</a:t>
            </a:r>
            <a:endParaRPr lang="en-US" sz="3300" b="1" dirty="0">
              <a:solidFill>
                <a:schemeClr val="bg1"/>
              </a:solidFill>
              <a:latin typeface="ABC font" panose="020B060305030202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2D068C8-560E-487F-B593-7840E24B6D21}"/>
              </a:ext>
            </a:extLst>
          </p:cNvPr>
          <p:cNvSpPr/>
          <p:nvPr/>
        </p:nvSpPr>
        <p:spPr>
          <a:xfrm>
            <a:off x="101694" y="1179294"/>
            <a:ext cx="9143999" cy="400110"/>
          </a:xfrm>
          <a:prstGeom prst="rect">
            <a:avLst/>
          </a:prstGeom>
        </p:spPr>
        <p:txBody>
          <a:bodyPr wrap="square">
            <a:spAutoFit/>
          </a:bodyPr>
          <a:lstStyle/>
          <a:p>
            <a:r>
              <a:rPr lang="en-GB" sz="2000" dirty="0">
                <a:solidFill>
                  <a:srgbClr val="002060"/>
                </a:solidFill>
                <a:latin typeface="ABC font" panose="020B0603050302020204" pitchFamily="34" charset="0"/>
                <a:cs typeface="Arial" panose="020B0604020202020204" pitchFamily="34" charset="0"/>
              </a:rPr>
              <a:t>Topics</a:t>
            </a:r>
          </a:p>
        </p:txBody>
      </p:sp>
      <p:sp>
        <p:nvSpPr>
          <p:cNvPr id="2" name="Slide Number Placeholder 1">
            <a:extLst>
              <a:ext uri="{FF2B5EF4-FFF2-40B4-BE49-F238E27FC236}">
                <a16:creationId xmlns:a16="http://schemas.microsoft.com/office/drawing/2014/main" id="{FA372DCD-5702-4F2D-8F0A-A7590015883E}"/>
              </a:ext>
            </a:extLst>
          </p:cNvPr>
          <p:cNvSpPr>
            <a:spLocks noGrp="1"/>
          </p:cNvSpPr>
          <p:nvPr>
            <p:ph type="sldNum" sz="quarter" idx="12"/>
          </p:nvPr>
        </p:nvSpPr>
        <p:spPr/>
        <p:txBody>
          <a:bodyPr/>
          <a:lstStyle/>
          <a:p>
            <a:fld id="{E6A2F77A-7467-4A1C-BBDB-FC8B9E623E45}" type="slidenum">
              <a:rPr lang="en-GB" smtClean="0"/>
              <a:t>7</a:t>
            </a:fld>
            <a:endParaRPr lang="en-GB"/>
          </a:p>
        </p:txBody>
      </p:sp>
      <p:sp>
        <p:nvSpPr>
          <p:cNvPr id="11" name="Content Placeholder 2"/>
          <p:cNvSpPr txBox="1">
            <a:spLocks/>
          </p:cNvSpPr>
          <p:nvPr/>
        </p:nvSpPr>
        <p:spPr>
          <a:xfrm>
            <a:off x="4991651" y="1766779"/>
            <a:ext cx="7886700" cy="37027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a:solidFill>
                  <a:srgbClr val="002060"/>
                </a:solidFill>
                <a:latin typeface="ABC font" panose="020B0603050302020204" pitchFamily="34" charset="0"/>
                <a:cs typeface="Arial" panose="020B0604020202020204" pitchFamily="34" charset="0"/>
              </a:rPr>
              <a:t>Mental well-being</a:t>
            </a:r>
          </a:p>
          <a:p>
            <a:r>
              <a:rPr lang="en-GB" sz="2000">
                <a:solidFill>
                  <a:srgbClr val="002060"/>
                </a:solidFill>
                <a:latin typeface="ABC font" panose="020B0603050302020204" pitchFamily="34" charset="0"/>
                <a:cs typeface="Arial" panose="020B0604020202020204" pitchFamily="34" charset="0"/>
              </a:rPr>
              <a:t>Internet safety and harms</a:t>
            </a:r>
          </a:p>
          <a:p>
            <a:r>
              <a:rPr lang="en-GB" sz="2000">
                <a:solidFill>
                  <a:srgbClr val="002060"/>
                </a:solidFill>
                <a:latin typeface="ABC font" panose="020B0603050302020204" pitchFamily="34" charset="0"/>
                <a:cs typeface="Arial" panose="020B0604020202020204" pitchFamily="34" charset="0"/>
              </a:rPr>
              <a:t>Physical health and fitness</a:t>
            </a:r>
          </a:p>
          <a:p>
            <a:r>
              <a:rPr lang="en-GB" sz="2000">
                <a:solidFill>
                  <a:srgbClr val="002060"/>
                </a:solidFill>
                <a:latin typeface="ABC font" panose="020B0603050302020204" pitchFamily="34" charset="0"/>
                <a:cs typeface="Arial" panose="020B0604020202020204" pitchFamily="34" charset="0"/>
              </a:rPr>
              <a:t>Healthy eating</a:t>
            </a:r>
          </a:p>
          <a:p>
            <a:r>
              <a:rPr lang="en-GB" sz="2000">
                <a:solidFill>
                  <a:srgbClr val="002060"/>
                </a:solidFill>
                <a:latin typeface="ABC font" panose="020B0603050302020204" pitchFamily="34" charset="0"/>
                <a:cs typeface="Arial" panose="020B0604020202020204" pitchFamily="34" charset="0"/>
              </a:rPr>
              <a:t>Drugs, alcohol and tobacco</a:t>
            </a:r>
          </a:p>
          <a:p>
            <a:r>
              <a:rPr lang="en-GB" sz="2000">
                <a:solidFill>
                  <a:srgbClr val="002060"/>
                </a:solidFill>
                <a:latin typeface="ABC font" panose="020B0603050302020204" pitchFamily="34" charset="0"/>
                <a:cs typeface="Arial" panose="020B0604020202020204" pitchFamily="34" charset="0"/>
              </a:rPr>
              <a:t>Health and prevention </a:t>
            </a:r>
          </a:p>
          <a:p>
            <a:r>
              <a:rPr lang="en-GB" sz="2000">
                <a:solidFill>
                  <a:srgbClr val="002060"/>
                </a:solidFill>
                <a:latin typeface="ABC font" panose="020B0603050302020204" pitchFamily="34" charset="0"/>
                <a:cs typeface="Arial" panose="020B0604020202020204" pitchFamily="34" charset="0"/>
              </a:rPr>
              <a:t>Basic first aid</a:t>
            </a:r>
          </a:p>
          <a:p>
            <a:r>
              <a:rPr lang="en-GB" sz="2000">
                <a:solidFill>
                  <a:srgbClr val="002060"/>
                </a:solidFill>
                <a:latin typeface="ABC font" panose="020B0603050302020204" pitchFamily="34" charset="0"/>
                <a:cs typeface="Arial" panose="020B0604020202020204" pitchFamily="34" charset="0"/>
              </a:rPr>
              <a:t>Changing adolescent body</a:t>
            </a:r>
            <a:endParaRPr lang="en-GB" sz="2400" dirty="0">
              <a:solidFill>
                <a:srgbClr val="002060"/>
              </a:solidFill>
              <a:latin typeface="ABC font" panose="020B0603050302020204" pitchFamily="34" charset="0"/>
              <a:cs typeface="Arial" panose="020B0604020202020204" pitchFamily="34" charset="0"/>
            </a:endParaRPr>
          </a:p>
        </p:txBody>
      </p:sp>
      <p:sp>
        <p:nvSpPr>
          <p:cNvPr id="12" name="Rectangle 11">
            <a:extLst>
              <a:ext uri="{FF2B5EF4-FFF2-40B4-BE49-F238E27FC236}">
                <a16:creationId xmlns:a16="http://schemas.microsoft.com/office/drawing/2014/main" id="{2A5098F7-A743-401F-A987-4F8348150CA4}"/>
              </a:ext>
            </a:extLst>
          </p:cNvPr>
          <p:cNvSpPr/>
          <p:nvPr/>
        </p:nvSpPr>
        <p:spPr>
          <a:xfrm>
            <a:off x="101694" y="5128194"/>
            <a:ext cx="8813082" cy="1631216"/>
          </a:xfrm>
          <a:prstGeom prst="rect">
            <a:avLst/>
          </a:prstGeom>
        </p:spPr>
        <p:txBody>
          <a:bodyPr wrap="square">
            <a:spAutoFit/>
          </a:bodyPr>
          <a:lstStyle/>
          <a:p>
            <a:r>
              <a:rPr lang="en-GB" sz="2000" dirty="0">
                <a:solidFill>
                  <a:srgbClr val="002060"/>
                </a:solidFill>
                <a:latin typeface="ABC font" panose="020B0603050302020204" pitchFamily="34" charset="0"/>
                <a:cs typeface="Arial" panose="020B0604020202020204" pitchFamily="34" charset="0"/>
              </a:rPr>
              <a:t>For all of our topics we maintain the link between curriculum based learning and PSHE learning. We invite students to make that link where possible. For example – the reproductive system is studied in Biology and elements of PSHE. We entice students to bring their theoretical knowledge forwards in order to understand the context used in PSHE. </a:t>
            </a:r>
            <a:endParaRPr lang="en-GB" sz="2400" dirty="0">
              <a:solidFill>
                <a:srgbClr val="002060"/>
              </a:solidFill>
              <a:latin typeface="ABC font" panose="020B0603050302020204" pitchFamily="34" charset="0"/>
              <a:cs typeface="Arial" panose="020B0604020202020204" pitchFamily="34" charset="0"/>
            </a:endParaRPr>
          </a:p>
        </p:txBody>
      </p:sp>
    </p:spTree>
    <p:extLst>
      <p:ext uri="{BB962C8B-B14F-4D97-AF65-F5344CB8AC3E}">
        <p14:creationId xmlns:p14="http://schemas.microsoft.com/office/powerpoint/2010/main" val="1139024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34" y="1064005"/>
            <a:ext cx="9103266" cy="5139718"/>
          </a:xfrm>
        </p:spPr>
        <p:txBody>
          <a:bodyPr>
            <a:normAutofit/>
          </a:bodyPr>
          <a:lstStyle/>
          <a:p>
            <a:pPr lvl="0">
              <a:lnSpc>
                <a:spcPct val="110000"/>
              </a:lnSpc>
            </a:pPr>
            <a:r>
              <a:rPr lang="en-GB" sz="2000" dirty="0">
                <a:solidFill>
                  <a:srgbClr val="002060"/>
                </a:solidFill>
                <a:latin typeface="ABC font" panose="020B0603050302020204" pitchFamily="34" charset="0"/>
                <a:cs typeface="Arial" panose="020B0604020202020204" pitchFamily="34" charset="0"/>
              </a:rPr>
              <a:t>Statutory Guidance says </a:t>
            </a:r>
            <a:r>
              <a:rPr lang="en-GB" sz="2000" i="1" dirty="0">
                <a:solidFill>
                  <a:srgbClr val="002060"/>
                </a:solidFill>
                <a:latin typeface="ABC font" panose="020B0603050302020204" pitchFamily="34" charset="0"/>
                <a:cs typeface="Arial" panose="020B0604020202020204" pitchFamily="34" charset="0"/>
              </a:rPr>
              <a:t>“schools should ensure that all of their teaching is sensitive and age appropriate in approach and content. At the point at which schools consider it appropriate to teach their pupils about LGBT, they should ensure that this content is fully integrated into their programmes of study for this area of the curriculum rather than delivered as a stand-alone unit or lesson. Schools are free to determine how they do this, and we expect all pupils to have been taught  LGBT content at a timely point as part of this area of the curriculum”</a:t>
            </a:r>
          </a:p>
          <a:p>
            <a:pPr lvl="0">
              <a:lnSpc>
                <a:spcPct val="110000"/>
              </a:lnSpc>
            </a:pPr>
            <a:r>
              <a:rPr lang="en-GB" sz="2000" dirty="0">
                <a:solidFill>
                  <a:srgbClr val="002060"/>
                </a:solidFill>
                <a:latin typeface="ABC font" panose="020B0603050302020204" pitchFamily="34" charset="0"/>
                <a:cs typeface="Arial" panose="020B0604020202020204" pitchFamily="34" charset="0"/>
              </a:rPr>
              <a:t>The statutory guidance states that all pupils should receive teaching on LGBT relationships during their school years. The guidance is clear that secondary schools should include LGBT content in their teaching.</a:t>
            </a:r>
          </a:p>
          <a:p>
            <a:pPr lvl="0">
              <a:lnSpc>
                <a:spcPct val="110000"/>
              </a:lnSpc>
            </a:pPr>
            <a:r>
              <a:rPr lang="en-GB" sz="2000" dirty="0">
                <a:solidFill>
                  <a:srgbClr val="002060"/>
                </a:solidFill>
                <a:latin typeface="ABC font" panose="020B0603050302020204" pitchFamily="34" charset="0"/>
                <a:cs typeface="Arial" panose="020B0604020202020204" pitchFamily="34" charset="0"/>
              </a:rPr>
              <a:t>We are currently developing our delivery on LGBT within PSHE lessons for Year 9 and Year 10 students. </a:t>
            </a:r>
          </a:p>
          <a:p>
            <a:pPr marL="0" lvl="0" indent="0">
              <a:lnSpc>
                <a:spcPct val="110000"/>
              </a:lnSpc>
              <a:buNone/>
            </a:pPr>
            <a:r>
              <a:rPr lang="en-GB" sz="2000" dirty="0">
                <a:solidFill>
                  <a:srgbClr val="002060"/>
                </a:solidFill>
                <a:latin typeface="ABC font" panose="020B0603050302020204" pitchFamily="34" charset="0"/>
                <a:cs typeface="Arial" panose="020B0604020202020204" pitchFamily="34" charset="0"/>
              </a:rPr>
              <a:t> </a:t>
            </a:r>
          </a:p>
          <a:p>
            <a:pPr marL="0" indent="0">
              <a:buNone/>
            </a:pPr>
            <a:endParaRPr lang="en-GB" dirty="0">
              <a:solidFill>
                <a:srgbClr val="002060"/>
              </a:solidFill>
              <a:latin typeface="ABC font" panose="020B0603050302020204" pitchFamily="34" charset="0"/>
            </a:endParaRPr>
          </a:p>
        </p:txBody>
      </p:sp>
      <p:sp>
        <p:nvSpPr>
          <p:cNvPr id="4" name="TextBox 3">
            <a:extLst>
              <a:ext uri="{FF2B5EF4-FFF2-40B4-BE49-F238E27FC236}">
                <a16:creationId xmlns:a16="http://schemas.microsoft.com/office/drawing/2014/main" id="{B52E567F-3895-4DD1-843A-975954B6E349}"/>
              </a:ext>
            </a:extLst>
          </p:cNvPr>
          <p:cNvSpPr txBox="1"/>
          <p:nvPr/>
        </p:nvSpPr>
        <p:spPr>
          <a:xfrm>
            <a:off x="0" y="-2253"/>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6D5BD889-153A-4908-A6A2-CD860E083149}"/>
              </a:ext>
            </a:extLst>
          </p:cNvPr>
          <p:cNvSpPr txBox="1">
            <a:spLocks/>
          </p:cNvSpPr>
          <p:nvPr/>
        </p:nvSpPr>
        <p:spPr>
          <a:xfrm>
            <a:off x="40734" y="-2253"/>
            <a:ext cx="910326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LGBT inclusive</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9060E3BB-6224-45AB-9D46-858FCE79F4EF}"/>
              </a:ext>
            </a:extLst>
          </p:cNvPr>
          <p:cNvSpPr>
            <a:spLocks noGrp="1"/>
          </p:cNvSpPr>
          <p:nvPr>
            <p:ph type="sldNum" sz="quarter" idx="12"/>
          </p:nvPr>
        </p:nvSpPr>
        <p:spPr/>
        <p:txBody>
          <a:bodyPr/>
          <a:lstStyle/>
          <a:p>
            <a:fld id="{E6A2F77A-7467-4A1C-BBDB-FC8B9E623E45}" type="slidenum">
              <a:rPr lang="en-GB" smtClean="0"/>
              <a:t>8</a:t>
            </a:fld>
            <a:endParaRPr lang="en-GB"/>
          </a:p>
        </p:txBody>
      </p:sp>
      <p:sp>
        <p:nvSpPr>
          <p:cNvPr id="7" name="TextBox 6">
            <a:extLst>
              <a:ext uri="{FF2B5EF4-FFF2-40B4-BE49-F238E27FC236}">
                <a16:creationId xmlns:a16="http://schemas.microsoft.com/office/drawing/2014/main" id="{46A2F97D-B9D4-417E-AEDE-D028031867B1}"/>
              </a:ext>
            </a:extLst>
          </p:cNvPr>
          <p:cNvSpPr txBox="1"/>
          <p:nvPr/>
        </p:nvSpPr>
        <p:spPr>
          <a:xfrm>
            <a:off x="0" y="6353468"/>
            <a:ext cx="3348111" cy="523220"/>
          </a:xfrm>
          <a:prstGeom prst="rect">
            <a:avLst/>
          </a:prstGeom>
          <a:noFill/>
        </p:spPr>
        <p:txBody>
          <a:bodyPr wrap="square" rtlCol="0">
            <a:spAutoFit/>
          </a:bodyPr>
          <a:lstStyle/>
          <a:p>
            <a:r>
              <a:rPr lang="en-GB" sz="2800" b="1">
                <a:solidFill>
                  <a:schemeClr val="accent1">
                    <a:lumMod val="20000"/>
                    <a:lumOff val="80000"/>
                  </a:schemeClr>
                </a:solidFill>
                <a:latin typeface="Arial" panose="020B0604020202020204" pitchFamily="34" charset="0"/>
                <a:cs typeface="Arial" panose="020B0604020202020204" pitchFamily="34" charset="0"/>
              </a:rPr>
              <a:t>SECONDARY</a:t>
            </a:r>
          </a:p>
        </p:txBody>
      </p:sp>
    </p:spTree>
    <p:extLst>
      <p:ext uri="{BB962C8B-B14F-4D97-AF65-F5344CB8AC3E}">
        <p14:creationId xmlns:p14="http://schemas.microsoft.com/office/powerpoint/2010/main" val="1787491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45698"/>
            <a:ext cx="9144000" cy="5131265"/>
          </a:xfrm>
        </p:spPr>
        <p:txBody>
          <a:bodyPr>
            <a:normAutofit fontScale="85000" lnSpcReduction="10000"/>
          </a:bodyPr>
          <a:lstStyle/>
          <a:p>
            <a:pPr>
              <a:lnSpc>
                <a:spcPct val="110000"/>
              </a:lnSpc>
            </a:pPr>
            <a:r>
              <a:rPr lang="en-GB" sz="2000" dirty="0">
                <a:solidFill>
                  <a:srgbClr val="002060"/>
                </a:solidFill>
                <a:latin typeface="ABC font" panose="020B0603050302020204" pitchFamily="34" charset="0"/>
                <a:cs typeface="Arial" panose="020B0604020202020204" pitchFamily="34" charset="0"/>
              </a:rPr>
              <a:t>We understand that many of the topics in PSHE are sensitive for a number of different reasons</a:t>
            </a:r>
          </a:p>
          <a:p>
            <a:pPr>
              <a:lnSpc>
                <a:spcPct val="110000"/>
              </a:lnSpc>
            </a:pPr>
            <a:r>
              <a:rPr lang="en-GB" sz="2000" dirty="0">
                <a:solidFill>
                  <a:srgbClr val="002060"/>
                </a:solidFill>
                <a:latin typeface="ABC font" panose="020B0603050302020204" pitchFamily="34" charset="0"/>
                <a:cs typeface="Arial" panose="020B0604020202020204" pitchFamily="34" charset="0"/>
              </a:rPr>
              <a:t>We want to ensure that students feel safe and confident within lessons</a:t>
            </a:r>
          </a:p>
          <a:p>
            <a:pPr>
              <a:lnSpc>
                <a:spcPct val="110000"/>
              </a:lnSpc>
            </a:pPr>
            <a:r>
              <a:rPr lang="en-GB" sz="2000" dirty="0">
                <a:solidFill>
                  <a:srgbClr val="002060"/>
                </a:solidFill>
                <a:latin typeface="ABC font" panose="020B0603050302020204" pitchFamily="34" charset="0"/>
                <a:cs typeface="Arial" panose="020B0604020202020204" pitchFamily="34" charset="0"/>
              </a:rPr>
              <a:t>Currently we take the following steps to support our students during these lessons:</a:t>
            </a:r>
          </a:p>
          <a:p>
            <a:pPr>
              <a:lnSpc>
                <a:spcPct val="110000"/>
              </a:lnSpc>
            </a:pPr>
            <a:r>
              <a:rPr lang="en-GB" sz="2000" dirty="0">
                <a:solidFill>
                  <a:srgbClr val="002060"/>
                </a:solidFill>
                <a:latin typeface="ABC font" panose="020B0603050302020204" pitchFamily="34" charset="0"/>
                <a:cs typeface="Arial" panose="020B0604020202020204" pitchFamily="34" charset="0"/>
              </a:rPr>
              <a:t>Students are informed at the start of the year what topics they will be studying via the curriculum map made available to them and you, as parents/ carers via our website. </a:t>
            </a:r>
          </a:p>
          <a:p>
            <a:pPr>
              <a:lnSpc>
                <a:spcPct val="110000"/>
              </a:lnSpc>
            </a:pPr>
            <a:r>
              <a:rPr lang="en-GB" sz="2000" dirty="0">
                <a:solidFill>
                  <a:srgbClr val="002060"/>
                </a:solidFill>
                <a:latin typeface="ABC font" panose="020B0603050302020204" pitchFamily="34" charset="0"/>
                <a:cs typeface="Arial" panose="020B0604020202020204" pitchFamily="34" charset="0"/>
              </a:rPr>
              <a:t>They have the opportunity to raise any concerns they have about any particular topics with their Group Tutor/Head of Key Stage / Mrs Watts – CTL PSHCE </a:t>
            </a:r>
          </a:p>
          <a:p>
            <a:pPr>
              <a:lnSpc>
                <a:spcPct val="110000"/>
              </a:lnSpc>
            </a:pPr>
            <a:r>
              <a:rPr lang="en-GB" sz="2000" dirty="0">
                <a:solidFill>
                  <a:srgbClr val="002060"/>
                </a:solidFill>
                <a:latin typeface="ABC font" panose="020B0603050302020204" pitchFamily="34" charset="0"/>
                <a:cs typeface="Arial" panose="020B0604020202020204" pitchFamily="34" charset="0"/>
              </a:rPr>
              <a:t>Staff members are then able to plan accordingly for these lessons by sharing resources or content with the student prior to the lesson, discussion with home or discuss redirection possibilities</a:t>
            </a:r>
          </a:p>
          <a:p>
            <a:pPr>
              <a:lnSpc>
                <a:spcPct val="110000"/>
              </a:lnSpc>
            </a:pPr>
            <a:r>
              <a:rPr lang="en-GB" sz="2000" dirty="0">
                <a:solidFill>
                  <a:srgbClr val="002060"/>
                </a:solidFill>
                <a:latin typeface="ABC font" panose="020B0603050302020204" pitchFamily="34" charset="0"/>
                <a:cs typeface="Arial" panose="020B0604020202020204" pitchFamily="34" charset="0"/>
              </a:rPr>
              <a:t>Students are reminded of topic content at the start of each half term as new experiences may have arisen since the start of term, the same process occurs</a:t>
            </a:r>
          </a:p>
          <a:p>
            <a:pPr>
              <a:lnSpc>
                <a:spcPct val="110000"/>
              </a:lnSpc>
            </a:pPr>
            <a:r>
              <a:rPr lang="en-GB" sz="2000" dirty="0">
                <a:solidFill>
                  <a:srgbClr val="002060"/>
                </a:solidFill>
                <a:latin typeface="ABC font" panose="020B0603050302020204" pitchFamily="34" charset="0"/>
                <a:cs typeface="Arial" panose="020B0604020202020204" pitchFamily="34" charset="0"/>
              </a:rPr>
              <a:t>Students with SEND -  Group Tutors / TA’s / Mentors will take time to discuss topics with their students and raise any concerns prior to learning. This process is anticipated to prepare students with SEND for learning and settle any anxiety about learning sensitive topics</a:t>
            </a:r>
          </a:p>
        </p:txBody>
      </p:sp>
      <p:sp>
        <p:nvSpPr>
          <p:cNvPr id="4" name="TextBox 3">
            <a:extLst>
              <a:ext uri="{FF2B5EF4-FFF2-40B4-BE49-F238E27FC236}">
                <a16:creationId xmlns:a16="http://schemas.microsoft.com/office/drawing/2014/main" id="{FA0ACB41-4810-4B41-8404-E26D3BE0454B}"/>
              </a:ext>
            </a:extLst>
          </p:cNvPr>
          <p:cNvSpPr txBox="1"/>
          <p:nvPr/>
        </p:nvSpPr>
        <p:spPr>
          <a:xfrm>
            <a:off x="0" y="0"/>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FC825966-4305-4716-B0C0-F8C80427325B}"/>
              </a:ext>
            </a:extLst>
          </p:cNvPr>
          <p:cNvSpPr txBox="1">
            <a:spLocks/>
          </p:cNvSpPr>
          <p:nvPr/>
        </p:nvSpPr>
        <p:spPr>
          <a:xfrm>
            <a:off x="40734" y="0"/>
            <a:ext cx="910326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Sensitive issues</a:t>
            </a:r>
          </a:p>
        </p:txBody>
      </p:sp>
      <p:sp>
        <p:nvSpPr>
          <p:cNvPr id="2" name="Slide Number Placeholder 1">
            <a:extLst>
              <a:ext uri="{FF2B5EF4-FFF2-40B4-BE49-F238E27FC236}">
                <a16:creationId xmlns:a16="http://schemas.microsoft.com/office/drawing/2014/main" id="{5DF61BD4-56C1-4394-94D5-B041E9EE6798}"/>
              </a:ext>
            </a:extLst>
          </p:cNvPr>
          <p:cNvSpPr>
            <a:spLocks noGrp="1"/>
          </p:cNvSpPr>
          <p:nvPr>
            <p:ph type="sldNum" sz="quarter" idx="12"/>
          </p:nvPr>
        </p:nvSpPr>
        <p:spPr/>
        <p:txBody>
          <a:bodyPr/>
          <a:lstStyle/>
          <a:p>
            <a:fld id="{E6A2F77A-7467-4A1C-BBDB-FC8B9E623E45}" type="slidenum">
              <a:rPr lang="en-GB" smtClean="0"/>
              <a:t>9</a:t>
            </a:fld>
            <a:endParaRPr lang="en-GB"/>
          </a:p>
        </p:txBody>
      </p:sp>
      <p:sp>
        <p:nvSpPr>
          <p:cNvPr id="7" name="TextBox 6">
            <a:extLst>
              <a:ext uri="{FF2B5EF4-FFF2-40B4-BE49-F238E27FC236}">
                <a16:creationId xmlns:a16="http://schemas.microsoft.com/office/drawing/2014/main" id="{05B1B70D-7951-4F4C-AC5E-B3D8B97D13EB}"/>
              </a:ext>
            </a:extLst>
          </p:cNvPr>
          <p:cNvSpPr txBox="1"/>
          <p:nvPr/>
        </p:nvSpPr>
        <p:spPr>
          <a:xfrm>
            <a:off x="0" y="6353468"/>
            <a:ext cx="3348111" cy="523220"/>
          </a:xfrm>
          <a:prstGeom prst="rect">
            <a:avLst/>
          </a:prstGeom>
          <a:noFill/>
        </p:spPr>
        <p:txBody>
          <a:bodyPr wrap="square" rtlCol="0">
            <a:spAutoFit/>
          </a:bodyPr>
          <a:lstStyle/>
          <a:p>
            <a:r>
              <a:rPr lang="en-GB" sz="2800" b="1">
                <a:solidFill>
                  <a:schemeClr val="accent1">
                    <a:lumMod val="20000"/>
                    <a:lumOff val="80000"/>
                  </a:schemeClr>
                </a:solidFill>
                <a:latin typeface="Arial" panose="020B0604020202020204" pitchFamily="34" charset="0"/>
                <a:cs typeface="Arial" panose="020B0604020202020204" pitchFamily="34" charset="0"/>
              </a:rPr>
              <a:t>SECONDARY</a:t>
            </a:r>
          </a:p>
        </p:txBody>
      </p:sp>
    </p:spTree>
    <p:extLst>
      <p:ext uri="{BB962C8B-B14F-4D97-AF65-F5344CB8AC3E}">
        <p14:creationId xmlns:p14="http://schemas.microsoft.com/office/powerpoint/2010/main" val="913923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73834"/>
            <a:ext cx="9143999" cy="3750455"/>
          </a:xfrm>
        </p:spPr>
        <p:txBody>
          <a:bodyPr>
            <a:noAutofit/>
          </a:bodyPr>
          <a:lstStyle/>
          <a:p>
            <a:r>
              <a:rPr lang="en-GB" sz="2000" dirty="0">
                <a:solidFill>
                  <a:srgbClr val="002060"/>
                </a:solidFill>
                <a:latin typeface="ABC font" panose="020B0603050302020204" pitchFamily="34" charset="0"/>
                <a:cs typeface="Arial" panose="020B0604020202020204" pitchFamily="34" charset="0"/>
              </a:rPr>
              <a:t>Occasionally teachers may find that managing a whole class discussion is a useful stage in the teaching of a particular topic</a:t>
            </a:r>
          </a:p>
          <a:p>
            <a:r>
              <a:rPr lang="en-GB" sz="2000" dirty="0">
                <a:solidFill>
                  <a:srgbClr val="002060"/>
                </a:solidFill>
                <a:latin typeface="ABC font" panose="020B0603050302020204" pitchFamily="34" charset="0"/>
                <a:cs typeface="Arial" panose="020B0604020202020204" pitchFamily="34" charset="0"/>
              </a:rPr>
              <a:t>Whole class discussions can be a useful way to model listening respectfully to the views of others and turn-taking, though in a class of 30 only one person can speak at a time so these discussions are not over-used</a:t>
            </a:r>
          </a:p>
          <a:p>
            <a:r>
              <a:rPr lang="en-GB" sz="2000" dirty="0">
                <a:solidFill>
                  <a:srgbClr val="002060"/>
                </a:solidFill>
                <a:latin typeface="ABC font" panose="020B0603050302020204" pitchFamily="34" charset="0"/>
                <a:cs typeface="Arial" panose="020B0604020202020204" pitchFamily="34" charset="0"/>
              </a:rPr>
              <a:t>While ‘distancing techniques’ (using a third party example) can be useful in some cases for sensitive or potentially personal issues, in general, it is not helpful to invite pupils to ‘act’ roles which may be controversial in such discussions – it is better to allow them to ask their own genuine questions or express their own genuine views therefore this approach is encouraged within the classroom.</a:t>
            </a:r>
          </a:p>
          <a:p>
            <a:r>
              <a:rPr lang="en-GB" sz="2000" dirty="0">
                <a:solidFill>
                  <a:srgbClr val="002060"/>
                </a:solidFill>
                <a:latin typeface="ABC font" panose="020B0603050302020204" pitchFamily="34" charset="0"/>
                <a:cs typeface="Arial" panose="020B0604020202020204" pitchFamily="34" charset="0"/>
              </a:rPr>
              <a:t>Teachers will manage and lead discussions attentively.  If the discussion is at risk of straying, the teacher will redirect it back to intended topics </a:t>
            </a:r>
          </a:p>
          <a:p>
            <a:r>
              <a:rPr lang="en-GB" sz="2000" dirty="0">
                <a:solidFill>
                  <a:srgbClr val="002060"/>
                </a:solidFill>
                <a:latin typeface="ABC font" panose="020B0603050302020204" pitchFamily="34" charset="0"/>
                <a:cs typeface="Arial" panose="020B0604020202020204" pitchFamily="34" charset="0"/>
              </a:rPr>
              <a:t>It is generally not helpful to ask pupils to lead or chair discussions on sensitive topics as there can be a greater risk of going off topic therefore this approach is not encouraged. </a:t>
            </a:r>
          </a:p>
          <a:p>
            <a:r>
              <a:rPr lang="en-GB" sz="2000" dirty="0">
                <a:solidFill>
                  <a:srgbClr val="002060"/>
                </a:solidFill>
                <a:latin typeface="ABC font" panose="020B0603050302020204" pitchFamily="34" charset="0"/>
                <a:cs typeface="Arial" panose="020B0604020202020204" pitchFamily="34" charset="0"/>
              </a:rPr>
              <a:t>Boundaries are set by the group tutor to encourage an environment where all stakeholders feel confident and comfortable. </a:t>
            </a:r>
          </a:p>
        </p:txBody>
      </p:sp>
      <p:sp>
        <p:nvSpPr>
          <p:cNvPr id="4" name="TextBox 3">
            <a:extLst>
              <a:ext uri="{FF2B5EF4-FFF2-40B4-BE49-F238E27FC236}">
                <a16:creationId xmlns:a16="http://schemas.microsoft.com/office/drawing/2014/main" id="{DC45918C-F4A0-4433-808D-A098BEBC80DF}"/>
              </a:ext>
            </a:extLst>
          </p:cNvPr>
          <p:cNvSpPr txBox="1"/>
          <p:nvPr/>
        </p:nvSpPr>
        <p:spPr>
          <a:xfrm>
            <a:off x="0" y="0"/>
            <a:ext cx="9144000" cy="923330"/>
          </a:xfrm>
          <a:prstGeom prst="rect">
            <a:avLst/>
          </a:prstGeom>
          <a:solidFill>
            <a:srgbClr val="002060"/>
          </a:solidFill>
        </p:spPr>
        <p:txBody>
          <a:bodyPr wrap="square" rtlCol="0">
            <a:spAutoFit/>
          </a:bodyPr>
          <a:lstStyle/>
          <a:p>
            <a:endParaRPr lang="en-GB" dirty="0">
              <a:latin typeface="ABC font" panose="020B0603050302020204" pitchFamily="34" charset="0"/>
            </a:endParaRPr>
          </a:p>
          <a:p>
            <a:endParaRPr lang="en-GB" dirty="0">
              <a:latin typeface="ABC font" panose="020B0603050302020204" pitchFamily="34" charset="0"/>
            </a:endParaRPr>
          </a:p>
          <a:p>
            <a:endParaRPr lang="en-GB" dirty="0">
              <a:latin typeface="ABC font" panose="020B0603050302020204" pitchFamily="34" charset="0"/>
            </a:endParaRPr>
          </a:p>
        </p:txBody>
      </p:sp>
      <p:sp>
        <p:nvSpPr>
          <p:cNvPr id="5" name="Title 1">
            <a:extLst>
              <a:ext uri="{FF2B5EF4-FFF2-40B4-BE49-F238E27FC236}">
                <a16:creationId xmlns:a16="http://schemas.microsoft.com/office/drawing/2014/main" id="{E80AE51F-11A3-4FBC-A561-7B6EADA2E956}"/>
              </a:ext>
            </a:extLst>
          </p:cNvPr>
          <p:cNvSpPr txBox="1">
            <a:spLocks/>
          </p:cNvSpPr>
          <p:nvPr/>
        </p:nvSpPr>
        <p:spPr>
          <a:xfrm>
            <a:off x="40734" y="0"/>
            <a:ext cx="910326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Managing a sensitive class discussion</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231FBF85-B931-4CB2-A312-1019EB6DE19F}"/>
              </a:ext>
            </a:extLst>
          </p:cNvPr>
          <p:cNvSpPr>
            <a:spLocks noGrp="1"/>
          </p:cNvSpPr>
          <p:nvPr>
            <p:ph type="sldNum" sz="quarter" idx="12"/>
          </p:nvPr>
        </p:nvSpPr>
        <p:spPr/>
        <p:txBody>
          <a:bodyPr/>
          <a:lstStyle/>
          <a:p>
            <a:fld id="{E6A2F77A-7467-4A1C-BBDB-FC8B9E623E45}" type="slidenum">
              <a:rPr lang="en-GB" smtClean="0"/>
              <a:t>10</a:t>
            </a:fld>
            <a:endParaRPr lang="en-GB"/>
          </a:p>
        </p:txBody>
      </p:sp>
    </p:spTree>
    <p:extLst>
      <p:ext uri="{BB962C8B-B14F-4D97-AF65-F5344CB8AC3E}">
        <p14:creationId xmlns:p14="http://schemas.microsoft.com/office/powerpoint/2010/main" val="2972547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86980"/>
            <a:ext cx="9144000" cy="4857046"/>
          </a:xfrm>
        </p:spPr>
        <p:txBody>
          <a:bodyPr>
            <a:normAutofit fontScale="85000" lnSpcReduction="10000"/>
          </a:bodyPr>
          <a:lstStyle/>
          <a:p>
            <a:pPr>
              <a:lnSpc>
                <a:spcPct val="110000"/>
              </a:lnSpc>
            </a:pPr>
            <a:r>
              <a:rPr lang="en-GB" dirty="0">
                <a:solidFill>
                  <a:srgbClr val="002060"/>
                </a:solidFill>
                <a:latin typeface="ABC font" panose="020B0603050302020204" pitchFamily="34" charset="0"/>
                <a:cs typeface="Arial" panose="020B0604020202020204" pitchFamily="34" charset="0"/>
              </a:rPr>
              <a:t>To assess PSHE education we have developed an ipsative model of assessment</a:t>
            </a:r>
          </a:p>
          <a:p>
            <a:pPr>
              <a:lnSpc>
                <a:spcPct val="110000"/>
              </a:lnSpc>
            </a:pPr>
            <a:r>
              <a:rPr lang="en-GB" dirty="0">
                <a:solidFill>
                  <a:srgbClr val="002060"/>
                </a:solidFill>
                <a:latin typeface="ABC font" panose="020B0603050302020204" pitchFamily="34" charset="0"/>
                <a:cs typeface="Arial" panose="020B0604020202020204" pitchFamily="34" charset="0"/>
              </a:rPr>
              <a:t>Students will self -assess how much they know at the start of a topic and at the end of a topic to assess their own learning journey. </a:t>
            </a:r>
          </a:p>
          <a:p>
            <a:pPr>
              <a:lnSpc>
                <a:spcPct val="110000"/>
              </a:lnSpc>
            </a:pPr>
            <a:r>
              <a:rPr lang="en-GB" dirty="0">
                <a:solidFill>
                  <a:srgbClr val="002060"/>
                </a:solidFill>
                <a:latin typeface="ABC font" panose="020B0603050302020204" pitchFamily="34" charset="0"/>
                <a:cs typeface="Arial" panose="020B0604020202020204" pitchFamily="34" charset="0"/>
              </a:rPr>
              <a:t>Group Tutors will review the learning journey and build in opportunities to re-visit and consolidate key themes and topics throughout the process of teaching and learning. </a:t>
            </a:r>
          </a:p>
          <a:p>
            <a:pPr>
              <a:lnSpc>
                <a:spcPct val="110000"/>
              </a:lnSpc>
            </a:pPr>
            <a:r>
              <a:rPr lang="en-GB" dirty="0">
                <a:solidFill>
                  <a:srgbClr val="002060"/>
                </a:solidFill>
                <a:latin typeface="ABC font" panose="020B0603050302020204" pitchFamily="34" charset="0"/>
                <a:cs typeface="Arial" panose="020B0604020202020204" pitchFamily="34" charset="0"/>
              </a:rPr>
              <a:t>Evaluation will take place via student voice activities led by Mrs Watts throughout the academic year. </a:t>
            </a:r>
          </a:p>
          <a:p>
            <a:pPr>
              <a:lnSpc>
                <a:spcPct val="110000"/>
              </a:lnSpc>
            </a:pPr>
            <a:r>
              <a:rPr lang="en-GB" dirty="0">
                <a:solidFill>
                  <a:srgbClr val="002060"/>
                </a:solidFill>
                <a:latin typeface="ABC font" panose="020B0603050302020204" pitchFamily="34" charset="0"/>
                <a:cs typeface="Arial" panose="020B0604020202020204" pitchFamily="34" charset="0"/>
              </a:rPr>
              <a:t>Evaluation of our PSHCE curriculum will take place at the end of each academic year with stakeholder views taken into account. </a:t>
            </a:r>
          </a:p>
        </p:txBody>
      </p:sp>
      <p:sp>
        <p:nvSpPr>
          <p:cNvPr id="4" name="TextBox 3">
            <a:extLst>
              <a:ext uri="{FF2B5EF4-FFF2-40B4-BE49-F238E27FC236}">
                <a16:creationId xmlns:a16="http://schemas.microsoft.com/office/drawing/2014/main" id="{E6DEB7A3-87FB-4178-BA12-F56B6018C5F2}"/>
              </a:ext>
            </a:extLst>
          </p:cNvPr>
          <p:cNvSpPr txBox="1"/>
          <p:nvPr/>
        </p:nvSpPr>
        <p:spPr>
          <a:xfrm>
            <a:off x="0" y="0"/>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CE25AC7A-5741-469B-8AC8-564087EDD7E1}"/>
              </a:ext>
            </a:extLst>
          </p:cNvPr>
          <p:cNvSpPr txBox="1">
            <a:spLocks/>
          </p:cNvSpPr>
          <p:nvPr/>
        </p:nvSpPr>
        <p:spPr>
          <a:xfrm>
            <a:off x="40734" y="0"/>
            <a:ext cx="910326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Assessment and Evaluation</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37A88F09-FC86-4AFA-BD7F-E0E33DAB1808}"/>
              </a:ext>
            </a:extLst>
          </p:cNvPr>
          <p:cNvSpPr>
            <a:spLocks noGrp="1"/>
          </p:cNvSpPr>
          <p:nvPr>
            <p:ph type="sldNum" sz="quarter" idx="12"/>
          </p:nvPr>
        </p:nvSpPr>
        <p:spPr/>
        <p:txBody>
          <a:bodyPr/>
          <a:lstStyle/>
          <a:p>
            <a:fld id="{E6A2F77A-7467-4A1C-BBDB-FC8B9E623E45}" type="slidenum">
              <a:rPr lang="en-GB" smtClean="0"/>
              <a:t>11</a:t>
            </a:fld>
            <a:endParaRPr lang="en-GB"/>
          </a:p>
        </p:txBody>
      </p:sp>
      <p:sp>
        <p:nvSpPr>
          <p:cNvPr id="7" name="TextBox 6">
            <a:extLst>
              <a:ext uri="{FF2B5EF4-FFF2-40B4-BE49-F238E27FC236}">
                <a16:creationId xmlns:a16="http://schemas.microsoft.com/office/drawing/2014/main" id="{D0F97FCA-DDB9-40A2-9D00-00D90A06738C}"/>
              </a:ext>
            </a:extLst>
          </p:cNvPr>
          <p:cNvSpPr txBox="1"/>
          <p:nvPr/>
        </p:nvSpPr>
        <p:spPr>
          <a:xfrm>
            <a:off x="0" y="6353468"/>
            <a:ext cx="3348111" cy="523220"/>
          </a:xfrm>
          <a:prstGeom prst="rect">
            <a:avLst/>
          </a:prstGeom>
          <a:noFill/>
        </p:spPr>
        <p:txBody>
          <a:bodyPr wrap="square" rtlCol="0">
            <a:spAutoFit/>
          </a:bodyPr>
          <a:lstStyle/>
          <a:p>
            <a:r>
              <a:rPr lang="en-GB" sz="2800" b="1">
                <a:solidFill>
                  <a:schemeClr val="accent1">
                    <a:lumMod val="20000"/>
                    <a:lumOff val="80000"/>
                  </a:schemeClr>
                </a:solidFill>
                <a:latin typeface="Arial" panose="020B0604020202020204" pitchFamily="34" charset="0"/>
                <a:cs typeface="Arial" panose="020B0604020202020204" pitchFamily="34" charset="0"/>
              </a:rPr>
              <a:t>SECONDARY</a:t>
            </a:r>
          </a:p>
        </p:txBody>
      </p:sp>
    </p:spTree>
    <p:extLst>
      <p:ext uri="{BB962C8B-B14F-4D97-AF65-F5344CB8AC3E}">
        <p14:creationId xmlns:p14="http://schemas.microsoft.com/office/powerpoint/2010/main" val="2652807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65149"/>
            <a:ext cx="9144000" cy="5467535"/>
          </a:xfrm>
        </p:spPr>
        <p:txBody>
          <a:bodyPr>
            <a:noAutofit/>
          </a:bodyPr>
          <a:lstStyle/>
          <a:p>
            <a:pPr marL="0" indent="0">
              <a:buNone/>
            </a:pPr>
            <a:r>
              <a:rPr lang="en-GB" sz="1800" dirty="0">
                <a:solidFill>
                  <a:srgbClr val="002060"/>
                </a:solidFill>
                <a:latin typeface="ABC font" panose="020B0603050302020204" pitchFamily="34" charset="0"/>
                <a:cs typeface="Arial" panose="020B0604020202020204" pitchFamily="34" charset="0"/>
              </a:rPr>
              <a:t>As a school we are working towards meeting the following statements:</a:t>
            </a:r>
          </a:p>
          <a:p>
            <a:r>
              <a:rPr lang="en-GB" sz="1800" dirty="0">
                <a:solidFill>
                  <a:srgbClr val="002060"/>
                </a:solidFill>
                <a:latin typeface="ABC font" panose="020B0603050302020204" pitchFamily="34" charset="0"/>
                <a:cs typeface="Arial" panose="020B0604020202020204" pitchFamily="34" charset="0"/>
              </a:rPr>
              <a:t>the school prepares pupils for life in modern Britain by </a:t>
            </a:r>
          </a:p>
          <a:p>
            <a:pPr lvl="1"/>
            <a:r>
              <a:rPr lang="en-GB" sz="1800" dirty="0">
                <a:solidFill>
                  <a:srgbClr val="002060"/>
                </a:solidFill>
                <a:latin typeface="ABC font" panose="020B0603050302020204" pitchFamily="34" charset="0"/>
                <a:cs typeface="Arial" panose="020B0604020202020204" pitchFamily="34" charset="0"/>
              </a:rPr>
              <a:t>equipping them to be responsible, respectful, active citizens who contribute positively to society </a:t>
            </a:r>
          </a:p>
          <a:p>
            <a:pPr lvl="1"/>
            <a:r>
              <a:rPr lang="en-GB" sz="1800" dirty="0">
                <a:solidFill>
                  <a:srgbClr val="002060"/>
                </a:solidFill>
                <a:latin typeface="ABC font" panose="020B0603050302020204" pitchFamily="34" charset="0"/>
                <a:cs typeface="Arial" panose="020B0604020202020204" pitchFamily="34" charset="0"/>
              </a:rPr>
              <a:t>developing their understanding of fundamental British values </a:t>
            </a:r>
          </a:p>
          <a:p>
            <a:pPr lvl="1"/>
            <a:r>
              <a:rPr lang="en-GB" sz="1800" dirty="0">
                <a:solidFill>
                  <a:srgbClr val="002060"/>
                </a:solidFill>
                <a:latin typeface="ABC font" panose="020B0603050302020204" pitchFamily="34" charset="0"/>
                <a:cs typeface="Arial" panose="020B0604020202020204" pitchFamily="34" charset="0"/>
              </a:rPr>
              <a:t>developing their understanding and appreciation of diversity </a:t>
            </a:r>
          </a:p>
          <a:p>
            <a:pPr lvl="1"/>
            <a:r>
              <a:rPr lang="en-GB" sz="1800" dirty="0">
                <a:solidFill>
                  <a:srgbClr val="002060"/>
                </a:solidFill>
                <a:latin typeface="ABC font" panose="020B0603050302020204" pitchFamily="34" charset="0"/>
                <a:cs typeface="Arial" panose="020B0604020202020204" pitchFamily="34" charset="0"/>
              </a:rPr>
              <a:t>celebrating what we have in common and promoting respect for the different protected characteristics as defined in law </a:t>
            </a:r>
          </a:p>
          <a:p>
            <a:pPr lvl="1"/>
            <a:r>
              <a:rPr lang="en-GB" sz="1800" dirty="0">
                <a:solidFill>
                  <a:srgbClr val="002060"/>
                </a:solidFill>
                <a:latin typeface="ABC font" panose="020B0603050302020204" pitchFamily="34" charset="0"/>
                <a:cs typeface="Arial" panose="020B0604020202020204" pitchFamily="34" charset="0"/>
              </a:rPr>
              <a:t>Understanding how curriculum areas such as personal, social, health and economic education, and relationship and sex education contribute to pupils’ personal development.</a:t>
            </a:r>
          </a:p>
          <a:p>
            <a:endParaRPr lang="en-GB" sz="1800" dirty="0">
              <a:solidFill>
                <a:srgbClr val="002060"/>
              </a:solidFill>
              <a:latin typeface="ABC font" panose="020B0603050302020204" pitchFamily="34" charset="0"/>
              <a:cs typeface="Arial" panose="020B0604020202020204" pitchFamily="34" charset="0"/>
            </a:endParaRPr>
          </a:p>
          <a:p>
            <a:pPr marL="0" indent="0">
              <a:buNone/>
            </a:pPr>
            <a:r>
              <a:rPr lang="en-GB" sz="1800" dirty="0">
                <a:solidFill>
                  <a:srgbClr val="002060"/>
                </a:solidFill>
                <a:latin typeface="ABC font" panose="020B0603050302020204" pitchFamily="34" charset="0"/>
                <a:cs typeface="Arial" panose="020B0604020202020204" pitchFamily="34" charset="0"/>
              </a:rPr>
              <a:t>PSHE plays a vital role in meeting a number of these points. We believe all of our students can strengthen these statements by discussing topics they learn about at home. This supports our parents/carers to develop further knowledge and also create positive relationships to support students to understand what life will be like when they leave school. </a:t>
            </a:r>
          </a:p>
        </p:txBody>
      </p:sp>
      <p:sp>
        <p:nvSpPr>
          <p:cNvPr id="4" name="TextBox 3">
            <a:extLst>
              <a:ext uri="{FF2B5EF4-FFF2-40B4-BE49-F238E27FC236}">
                <a16:creationId xmlns:a16="http://schemas.microsoft.com/office/drawing/2014/main" id="{6F1952FC-C400-4A8B-B78B-CD4A90C76BB4}"/>
              </a:ext>
            </a:extLst>
          </p:cNvPr>
          <p:cNvSpPr txBox="1"/>
          <p:nvPr/>
        </p:nvSpPr>
        <p:spPr>
          <a:xfrm>
            <a:off x="0" y="38829"/>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05BD968A-30D9-40B3-BD9B-6D6EDAC99016}"/>
              </a:ext>
            </a:extLst>
          </p:cNvPr>
          <p:cNvSpPr txBox="1">
            <a:spLocks/>
          </p:cNvSpPr>
          <p:nvPr/>
        </p:nvSpPr>
        <p:spPr>
          <a:xfrm>
            <a:off x="-30386" y="0"/>
            <a:ext cx="932678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Personal development</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DE429F44-9DD4-40B9-9195-CC2C70F3052F}"/>
              </a:ext>
            </a:extLst>
          </p:cNvPr>
          <p:cNvSpPr>
            <a:spLocks noGrp="1"/>
          </p:cNvSpPr>
          <p:nvPr>
            <p:ph type="sldNum" sz="quarter" idx="12"/>
          </p:nvPr>
        </p:nvSpPr>
        <p:spPr/>
        <p:txBody>
          <a:bodyPr/>
          <a:lstStyle/>
          <a:p>
            <a:fld id="{E6A2F77A-7467-4A1C-BBDB-FC8B9E623E45}" type="slidenum">
              <a:rPr lang="en-GB" smtClean="0"/>
              <a:t>12</a:t>
            </a:fld>
            <a:endParaRPr lang="en-GB"/>
          </a:p>
        </p:txBody>
      </p:sp>
    </p:spTree>
    <p:extLst>
      <p:ext uri="{BB962C8B-B14F-4D97-AF65-F5344CB8AC3E}">
        <p14:creationId xmlns:p14="http://schemas.microsoft.com/office/powerpoint/2010/main" val="13741279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65150"/>
            <a:ext cx="9144000" cy="4351338"/>
          </a:xfrm>
        </p:spPr>
        <p:txBody>
          <a:bodyPr>
            <a:noAutofit/>
          </a:bodyPr>
          <a:lstStyle/>
          <a:p>
            <a:pPr marL="0" indent="0">
              <a:buNone/>
            </a:pPr>
            <a:r>
              <a:rPr lang="en-GB" sz="2000" dirty="0">
                <a:solidFill>
                  <a:srgbClr val="002060"/>
                </a:solidFill>
                <a:latin typeface="ABC font" panose="020B0603050302020204" pitchFamily="34" charset="0"/>
                <a:cs typeface="Arial" panose="020B0604020202020204" pitchFamily="34" charset="0"/>
              </a:rPr>
              <a:t>How to engage with a student at home:</a:t>
            </a:r>
          </a:p>
          <a:p>
            <a:r>
              <a:rPr lang="en-GB" sz="2000" dirty="0">
                <a:solidFill>
                  <a:srgbClr val="002060"/>
                </a:solidFill>
                <a:latin typeface="ABC font" panose="020B0603050302020204" pitchFamily="34" charset="0"/>
                <a:cs typeface="Arial" panose="020B0604020202020204" pitchFamily="34" charset="0"/>
              </a:rPr>
              <a:t>Discuss topics over dinner</a:t>
            </a:r>
          </a:p>
          <a:p>
            <a:r>
              <a:rPr lang="en-GB" sz="2000" dirty="0">
                <a:solidFill>
                  <a:srgbClr val="002060"/>
                </a:solidFill>
                <a:latin typeface="ABC font" panose="020B0603050302020204" pitchFamily="34" charset="0"/>
                <a:cs typeface="Arial" panose="020B0604020202020204" pitchFamily="34" charset="0"/>
              </a:rPr>
              <a:t>Ask open questions not leading ones “What did you learn today in PSHE?”, “Did you hear any words you don’t understand?”, “Did anything worry or concern you today? Would you like to talk about it?”</a:t>
            </a:r>
          </a:p>
          <a:p>
            <a:r>
              <a:rPr lang="en-GB" sz="2000" dirty="0">
                <a:solidFill>
                  <a:srgbClr val="002060"/>
                </a:solidFill>
                <a:latin typeface="ABC font" panose="020B0603050302020204" pitchFamily="34" charset="0"/>
                <a:cs typeface="Arial" panose="020B0604020202020204" pitchFamily="34" charset="0"/>
              </a:rPr>
              <a:t>Encourage your child to present ideas</a:t>
            </a:r>
          </a:p>
          <a:p>
            <a:r>
              <a:rPr lang="en-GB" sz="2000" dirty="0">
                <a:solidFill>
                  <a:srgbClr val="002060"/>
                </a:solidFill>
                <a:latin typeface="ABC font" panose="020B0603050302020204" pitchFamily="34" charset="0"/>
                <a:cs typeface="Arial" panose="020B0604020202020204" pitchFamily="34" charset="0"/>
              </a:rPr>
              <a:t>Encourage your child to show/ demonstrate what they have learnt </a:t>
            </a:r>
          </a:p>
          <a:p>
            <a:r>
              <a:rPr lang="en-GB" sz="2000" dirty="0">
                <a:solidFill>
                  <a:srgbClr val="002060"/>
                </a:solidFill>
                <a:latin typeface="ABC font" panose="020B0603050302020204" pitchFamily="34" charset="0"/>
                <a:cs typeface="Arial" panose="020B0604020202020204" pitchFamily="34" charset="0"/>
              </a:rPr>
              <a:t>Present / Provide further learning opportunities outside of the classroom of you can. For example, a trip to the Modern Slavery Museum in Liverpool during Black History Month.  </a:t>
            </a:r>
          </a:p>
          <a:p>
            <a:endParaRPr lang="en-GB" sz="2000" dirty="0">
              <a:solidFill>
                <a:srgbClr val="002060"/>
              </a:solidFill>
              <a:latin typeface="ABC font" panose="020B06030503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F1952FC-C400-4A8B-B78B-CD4A90C76BB4}"/>
              </a:ext>
            </a:extLst>
          </p:cNvPr>
          <p:cNvSpPr txBox="1"/>
          <p:nvPr/>
        </p:nvSpPr>
        <p:spPr>
          <a:xfrm>
            <a:off x="0" y="0"/>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05BD968A-30D9-40B3-BD9B-6D6EDAC99016}"/>
              </a:ext>
            </a:extLst>
          </p:cNvPr>
          <p:cNvSpPr txBox="1">
            <a:spLocks/>
          </p:cNvSpPr>
          <p:nvPr/>
        </p:nvSpPr>
        <p:spPr>
          <a:xfrm>
            <a:off x="-30386" y="0"/>
            <a:ext cx="932678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Personal development – at home</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DE429F44-9DD4-40B9-9195-CC2C70F3052F}"/>
              </a:ext>
            </a:extLst>
          </p:cNvPr>
          <p:cNvSpPr>
            <a:spLocks noGrp="1"/>
          </p:cNvSpPr>
          <p:nvPr>
            <p:ph type="sldNum" sz="quarter" idx="12"/>
          </p:nvPr>
        </p:nvSpPr>
        <p:spPr/>
        <p:txBody>
          <a:bodyPr/>
          <a:lstStyle/>
          <a:p>
            <a:fld id="{E6A2F77A-7467-4A1C-BBDB-FC8B9E623E45}" type="slidenum">
              <a:rPr lang="en-GB" smtClean="0"/>
              <a:t>13</a:t>
            </a:fld>
            <a:endParaRPr lang="en-GB"/>
          </a:p>
        </p:txBody>
      </p:sp>
    </p:spTree>
    <p:extLst>
      <p:ext uri="{BB962C8B-B14F-4D97-AF65-F5344CB8AC3E}">
        <p14:creationId xmlns:p14="http://schemas.microsoft.com/office/powerpoint/2010/main" val="16008268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582" y="1139624"/>
            <a:ext cx="9092418" cy="4578751"/>
          </a:xfrm>
        </p:spPr>
        <p:txBody>
          <a:bodyPr>
            <a:normAutofit fontScale="92500"/>
          </a:bodyPr>
          <a:lstStyle/>
          <a:p>
            <a:pPr marL="0" indent="0">
              <a:buNone/>
            </a:pPr>
            <a:r>
              <a:rPr lang="en-GB" sz="2200" dirty="0">
                <a:solidFill>
                  <a:srgbClr val="002060"/>
                </a:solidFill>
                <a:latin typeface="Arial" panose="020B0604020202020204" pitchFamily="34" charset="0"/>
                <a:cs typeface="Arial" panose="020B0604020202020204" pitchFamily="34" charset="0"/>
                <a:hlinkClick r:id="rId2"/>
              </a:rPr>
              <a:t>Statutory Relationships Education, Relationships and Sex Education and Health Education guidance</a:t>
            </a:r>
            <a:r>
              <a:rPr lang="en-GB" sz="2200" dirty="0">
                <a:solidFill>
                  <a:srgbClr val="002060"/>
                </a:solidFill>
                <a:latin typeface="Arial" panose="020B0604020202020204" pitchFamily="34" charset="0"/>
                <a:cs typeface="Arial" panose="020B0604020202020204" pitchFamily="34" charset="0"/>
              </a:rPr>
              <a:t> – schools are required to have regard to this from September 2020</a:t>
            </a:r>
          </a:p>
          <a:p>
            <a:pPr marL="0" indent="0">
              <a:buNone/>
            </a:pPr>
            <a:endParaRPr lang="en-GB" sz="2200" dirty="0">
              <a:solidFill>
                <a:srgbClr val="002060"/>
              </a:solidFill>
              <a:latin typeface="Arial" panose="020B0604020202020204" pitchFamily="34" charset="0"/>
              <a:cs typeface="Arial" panose="020B0604020202020204" pitchFamily="34" charset="0"/>
            </a:endParaRPr>
          </a:p>
          <a:p>
            <a:pPr marL="0" indent="0">
              <a:buNone/>
            </a:pPr>
            <a:r>
              <a:rPr lang="en-GB" sz="2200" dirty="0">
                <a:solidFill>
                  <a:srgbClr val="002060"/>
                </a:solidFill>
                <a:latin typeface="Arial" panose="020B0604020202020204" pitchFamily="34" charset="0"/>
                <a:cs typeface="Arial" panose="020B0604020202020204" pitchFamily="34" charset="0"/>
                <a:hlinkClick r:id="rId3"/>
              </a:rPr>
              <a:t>Current SRE (2000) guidance </a:t>
            </a:r>
            <a:r>
              <a:rPr lang="en-GB" sz="2200" dirty="0">
                <a:solidFill>
                  <a:srgbClr val="002060"/>
                </a:solidFill>
                <a:latin typeface="Arial" panose="020B0604020202020204" pitchFamily="34" charset="0"/>
                <a:cs typeface="Arial" panose="020B0604020202020204" pitchFamily="34" charset="0"/>
              </a:rPr>
              <a:t>– schools can teach to the new subjects but must continue to have regard to the SRE guidance until September 2020.</a:t>
            </a:r>
          </a:p>
          <a:p>
            <a:pPr marL="0" indent="0">
              <a:buNone/>
            </a:pPr>
            <a:endParaRPr lang="en-GB" sz="2200" dirty="0">
              <a:solidFill>
                <a:srgbClr val="002060"/>
              </a:solidFill>
              <a:latin typeface="Arial" panose="020B0604020202020204" pitchFamily="34" charset="0"/>
              <a:cs typeface="Arial" panose="020B0604020202020204" pitchFamily="34" charset="0"/>
            </a:endParaRPr>
          </a:p>
          <a:p>
            <a:pPr marL="0" indent="0">
              <a:buNone/>
            </a:pPr>
            <a:r>
              <a:rPr lang="en-GB" sz="2200" dirty="0">
                <a:solidFill>
                  <a:srgbClr val="002060"/>
                </a:solidFill>
                <a:latin typeface="Arial" panose="020B0604020202020204" pitchFamily="34" charset="0"/>
                <a:cs typeface="Arial" panose="020B0604020202020204" pitchFamily="34" charset="0"/>
                <a:hlinkClick r:id="rId4"/>
              </a:rPr>
              <a:t>Guides for parents</a:t>
            </a:r>
            <a:r>
              <a:rPr lang="en-GB" sz="2200" dirty="0">
                <a:solidFill>
                  <a:srgbClr val="002060"/>
                </a:solidFill>
                <a:latin typeface="Arial" panose="020B0604020202020204" pitchFamily="34" charset="0"/>
                <a:cs typeface="Arial" panose="020B0604020202020204" pitchFamily="34" charset="0"/>
              </a:rPr>
              <a:t> and </a:t>
            </a:r>
            <a:r>
              <a:rPr lang="en-GB" sz="2200" dirty="0">
                <a:solidFill>
                  <a:srgbClr val="002060"/>
                </a:solidFill>
                <a:latin typeface="Arial" panose="020B0604020202020204" pitchFamily="34" charset="0"/>
                <a:cs typeface="Arial" panose="020B0604020202020204" pitchFamily="34" charset="0"/>
                <a:hlinkClick r:id="rId5"/>
              </a:rPr>
              <a:t>FAQs</a:t>
            </a:r>
            <a:endParaRPr lang="en-GB" sz="2200" dirty="0">
              <a:solidFill>
                <a:srgbClr val="002060"/>
              </a:solidFill>
              <a:latin typeface="Arial" panose="020B0604020202020204" pitchFamily="34" charset="0"/>
              <a:cs typeface="Arial" panose="020B0604020202020204" pitchFamily="34" charset="0"/>
            </a:endParaRPr>
          </a:p>
          <a:p>
            <a:pPr marL="0" indent="0">
              <a:buNone/>
            </a:pPr>
            <a:endParaRPr lang="en-GB" sz="2200" dirty="0">
              <a:solidFill>
                <a:srgbClr val="002060"/>
              </a:solidFill>
              <a:latin typeface="Arial" panose="020B0604020202020204" pitchFamily="34" charset="0"/>
              <a:cs typeface="Arial" panose="020B0604020202020204" pitchFamily="34" charset="0"/>
            </a:endParaRPr>
          </a:p>
          <a:p>
            <a:pPr marL="0" indent="0">
              <a:buNone/>
            </a:pPr>
            <a:r>
              <a:rPr lang="en-GB" sz="2200" dirty="0">
                <a:solidFill>
                  <a:srgbClr val="002060"/>
                </a:solidFill>
                <a:latin typeface="Arial" panose="020B0604020202020204" pitchFamily="34" charset="0"/>
                <a:cs typeface="Arial" panose="020B0604020202020204" pitchFamily="34" charset="0"/>
                <a:hlinkClick r:id="rId6"/>
              </a:rPr>
              <a:t>Teaching online safety in schools </a:t>
            </a:r>
            <a:r>
              <a:rPr lang="en-GB" sz="2200" dirty="0">
                <a:solidFill>
                  <a:srgbClr val="002060"/>
                </a:solidFill>
                <a:latin typeface="Arial" panose="020B0604020202020204" pitchFamily="34" charset="0"/>
                <a:cs typeface="Arial" panose="020B0604020202020204" pitchFamily="34" charset="0"/>
              </a:rPr>
              <a:t>- new non-statutory guidance which aims to support schools in teaching pupils how to stay safe online within new and existing school subjects, such as Relationships Education, Relationships and Sex Education, Health Education, Citizenship and Computing.</a:t>
            </a:r>
          </a:p>
          <a:p>
            <a:pPr marL="0" indent="0">
              <a:buNone/>
            </a:pPr>
            <a:endParaRPr lang="en-GB" sz="2000" dirty="0">
              <a:solidFill>
                <a:srgbClr val="002060"/>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6F1952FC-C400-4A8B-B78B-CD4A90C76BB4}"/>
              </a:ext>
            </a:extLst>
          </p:cNvPr>
          <p:cNvSpPr txBox="1"/>
          <p:nvPr/>
        </p:nvSpPr>
        <p:spPr>
          <a:xfrm>
            <a:off x="0" y="0"/>
            <a:ext cx="9144000" cy="955343"/>
          </a:xfrm>
          <a:prstGeom prst="rect">
            <a:avLst/>
          </a:prstGeom>
          <a:solidFill>
            <a:srgbClr val="002060"/>
          </a:solidFill>
        </p:spPr>
        <p:txBody>
          <a:bodyPr wrap="square" rtlCol="0">
            <a:spAutoFit/>
          </a:bodyPr>
          <a:lstStyle/>
          <a:p>
            <a:endParaRPr lang="en-GB"/>
          </a:p>
        </p:txBody>
      </p:sp>
      <p:sp>
        <p:nvSpPr>
          <p:cNvPr id="5" name="Title 1">
            <a:extLst>
              <a:ext uri="{FF2B5EF4-FFF2-40B4-BE49-F238E27FC236}">
                <a16:creationId xmlns:a16="http://schemas.microsoft.com/office/drawing/2014/main" id="{05BD968A-30D9-40B3-BD9B-6D6EDAC99016}"/>
              </a:ext>
            </a:extLst>
          </p:cNvPr>
          <p:cNvSpPr txBox="1">
            <a:spLocks/>
          </p:cNvSpPr>
          <p:nvPr/>
        </p:nvSpPr>
        <p:spPr>
          <a:xfrm>
            <a:off x="-30386" y="0"/>
            <a:ext cx="9326786"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bg1"/>
                </a:solidFill>
                <a:latin typeface="ABC font" panose="020B0603050302020204" pitchFamily="34" charset="0"/>
                <a:cs typeface="Arial" panose="020B0604020202020204" pitchFamily="34" charset="0"/>
              </a:rPr>
              <a:t>Statutory and non-statutory guidance</a:t>
            </a:r>
            <a:endParaRPr lang="en-US" sz="3300" b="1" dirty="0">
              <a:solidFill>
                <a:schemeClr val="bg1"/>
              </a:solidFill>
              <a:latin typeface="ABC font" panose="020B06030503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5E7DD80-FB07-48BD-BA89-F0BCE8AD71C9}"/>
              </a:ext>
            </a:extLst>
          </p:cNvPr>
          <p:cNvSpPr>
            <a:spLocks noGrp="1"/>
          </p:cNvSpPr>
          <p:nvPr>
            <p:ph type="sldNum" sz="quarter" idx="12"/>
          </p:nvPr>
        </p:nvSpPr>
        <p:spPr/>
        <p:txBody>
          <a:bodyPr/>
          <a:lstStyle/>
          <a:p>
            <a:fld id="{E6A2F77A-7467-4A1C-BBDB-FC8B9E623E45}" type="slidenum">
              <a:rPr lang="en-GB" smtClean="0"/>
              <a:t>14</a:t>
            </a:fld>
            <a:endParaRPr lang="en-GB"/>
          </a:p>
        </p:txBody>
      </p:sp>
      <p:sp>
        <p:nvSpPr>
          <p:cNvPr id="7" name="TextBox 6">
            <a:extLst>
              <a:ext uri="{FF2B5EF4-FFF2-40B4-BE49-F238E27FC236}">
                <a16:creationId xmlns:a16="http://schemas.microsoft.com/office/drawing/2014/main" id="{09EDD01B-C6C8-45CB-853F-04E7A48B2B1E}"/>
              </a:ext>
            </a:extLst>
          </p:cNvPr>
          <p:cNvSpPr txBox="1"/>
          <p:nvPr/>
        </p:nvSpPr>
        <p:spPr>
          <a:xfrm>
            <a:off x="0" y="6353468"/>
            <a:ext cx="3348111" cy="523220"/>
          </a:xfrm>
          <a:prstGeom prst="rect">
            <a:avLst/>
          </a:prstGeom>
          <a:noFill/>
        </p:spPr>
        <p:txBody>
          <a:bodyPr wrap="square" rtlCol="0">
            <a:spAutoFit/>
          </a:bodyPr>
          <a:lstStyle/>
          <a:p>
            <a:r>
              <a:rPr lang="en-GB" sz="2800" b="1">
                <a:solidFill>
                  <a:schemeClr val="accent1">
                    <a:lumMod val="20000"/>
                    <a:lumOff val="80000"/>
                  </a:schemeClr>
                </a:solidFill>
                <a:latin typeface="Arial" panose="020B0604020202020204" pitchFamily="34" charset="0"/>
                <a:cs typeface="Arial" panose="020B0604020202020204" pitchFamily="34" charset="0"/>
              </a:rPr>
              <a:t>SECONDARY</a:t>
            </a:r>
          </a:p>
        </p:txBody>
      </p:sp>
    </p:spTree>
    <p:extLst>
      <p:ext uri="{BB962C8B-B14F-4D97-AF65-F5344CB8AC3E}">
        <p14:creationId xmlns:p14="http://schemas.microsoft.com/office/powerpoint/2010/main" val="136752291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A6D32F013F714488F15FAD604F0C9CE" ma:contentTypeVersion="4" ma:contentTypeDescription="Create a new document." ma:contentTypeScope="" ma:versionID="f7d539eaed2c3bfd23697baeb95274b7">
  <xsd:schema xmlns:xsd="http://www.w3.org/2001/XMLSchema" xmlns:xs="http://www.w3.org/2001/XMLSchema" xmlns:p="http://schemas.microsoft.com/office/2006/metadata/properties" xmlns:ns2="48dbb651-e5e4-467a-8898-95137bb0a182" xmlns:ns3="9a137b45-1671-442a-aa14-8e8b47b1d03f" targetNamespace="http://schemas.microsoft.com/office/2006/metadata/properties" ma:root="true" ma:fieldsID="3630bde8714a067f765db1037250e99c" ns2:_="" ns3:_="">
    <xsd:import namespace="48dbb651-e5e4-467a-8898-95137bb0a182"/>
    <xsd:import namespace="9a137b45-1671-442a-aa14-8e8b47b1d03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dbb651-e5e4-467a-8898-95137bb0a1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137b45-1671-442a-aa14-8e8b47b1d03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D67DB0-F432-4F09-A140-9183228145E5}">
  <ds:schemaRefs>
    <ds:schemaRef ds:uri="http://schemas.microsoft.com/sharepoint/v3/contenttype/forms"/>
  </ds:schemaRefs>
</ds:datastoreItem>
</file>

<file path=customXml/itemProps2.xml><?xml version="1.0" encoding="utf-8"?>
<ds:datastoreItem xmlns:ds="http://schemas.openxmlformats.org/officeDocument/2006/customXml" ds:itemID="{65B91423-9982-4A03-8CD1-733CE1D4F81D}">
  <ds:schemaRefs>
    <ds:schemaRef ds:uri="http://schemas.microsoft.com/office/2006/documentManagement/types"/>
    <ds:schemaRef ds:uri="http://www.w3.org/XML/1998/namespace"/>
    <ds:schemaRef ds:uri="http://purl.org/dc/terms/"/>
    <ds:schemaRef ds:uri="http://schemas.openxmlformats.org/package/2006/metadata/core-properties"/>
    <ds:schemaRef ds:uri="http://schemas.microsoft.com/office/infopath/2007/PartnerControls"/>
    <ds:schemaRef ds:uri="http://schemas.microsoft.com/office/2006/metadata/properties"/>
    <ds:schemaRef ds:uri="http://purl.org/dc/dcmitype/"/>
    <ds:schemaRef ds:uri="9a137b45-1671-442a-aa14-8e8b47b1d03f"/>
    <ds:schemaRef ds:uri="48dbb651-e5e4-467a-8898-95137bb0a182"/>
    <ds:schemaRef ds:uri="http://purl.org/dc/elements/1.1/"/>
  </ds:schemaRefs>
</ds:datastoreItem>
</file>

<file path=customXml/itemProps3.xml><?xml version="1.0" encoding="utf-8"?>
<ds:datastoreItem xmlns:ds="http://schemas.openxmlformats.org/officeDocument/2006/customXml" ds:itemID="{35A8BF92-726D-4D12-9C75-CB0E36089A6E}">
  <ds:schemaRefs>
    <ds:schemaRef ds:uri="http://schemas.microsoft.com/office/2006/metadata/contentType"/>
    <ds:schemaRef ds:uri="http://schemas.microsoft.com/office/2006/metadata/properties/metaAttributes"/>
    <ds:schemaRef ds:uri="http://www.w3.org/2000/xmlns/"/>
    <ds:schemaRef ds:uri="http://www.w3.org/2001/XMLSchema"/>
    <ds:schemaRef ds:uri="48dbb651-e5e4-467a-8898-95137bb0a182"/>
    <ds:schemaRef ds:uri="9a137b45-1671-442a-aa14-8e8b47b1d03f"/>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272</TotalTime>
  <Words>2161</Words>
  <Application>Microsoft Office PowerPoint</Application>
  <PresentationFormat>On-screen Show (4:3)</PresentationFormat>
  <Paragraphs>142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ABC font</vt:lpstr>
      <vt:lpstr>Arial</vt:lpstr>
      <vt:lpstr>Calibri</vt:lpstr>
      <vt:lpstr>Calibri Light</vt:lpstr>
      <vt:lpstr>Office Theme</vt:lpstr>
      <vt:lpstr>Relationships and Sex Education  and Health Education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Bennett Memorial Diocesan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Ian Bauckham</dc:creator>
  <cp:lastModifiedBy>Lynn Morris</cp:lastModifiedBy>
  <cp:revision>47</cp:revision>
  <cp:lastPrinted>2019-07-02T08:14:11Z</cp:lastPrinted>
  <dcterms:created xsi:type="dcterms:W3CDTF">2019-05-12T05:59:20Z</dcterms:created>
  <dcterms:modified xsi:type="dcterms:W3CDTF">2020-06-08T12:11:36Z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0x0101007A6D32F013F714488F15FAD604F0C9CE</vt:lpwstr>
  </property>
</Properties>
</file>