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9" r:id="rId2"/>
    <p:sldId id="267" r:id="rId3"/>
    <p:sldId id="266" r:id="rId4"/>
    <p:sldId id="268" r:id="rId5"/>
    <p:sldId id="265" r:id="rId6"/>
    <p:sldId id="257" r:id="rId7"/>
    <p:sldId id="262" r:id="rId8"/>
    <p:sldId id="263" r:id="rId9"/>
    <p:sldId id="264" r:id="rId10"/>
    <p:sldId id="258"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1A0B1-83D4-4FF5-A622-7FF00755A8BB}" type="datetimeFigureOut">
              <a:rPr lang="en-GB" smtClean="0"/>
              <a:t>16/01/2020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840668-4685-4B6E-94F3-F1B976A10CDB}" type="slidenum">
              <a:rPr lang="en-GB" smtClean="0"/>
              <a:t>‹#›</a:t>
            </a:fld>
            <a:endParaRPr lang="en-GB"/>
          </a:p>
        </p:txBody>
      </p:sp>
    </p:spTree>
    <p:extLst>
      <p:ext uri="{BB962C8B-B14F-4D97-AF65-F5344CB8AC3E}">
        <p14:creationId xmlns:p14="http://schemas.microsoft.com/office/powerpoint/2010/main" val="3097453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calling on young people to look beyond traditional routes into employment and explore the diversity of career options and industries now available to them through apprenticeships;</a:t>
            </a:r>
          </a:p>
          <a:p>
            <a:r>
              <a:rPr lang="en-US" dirty="0" smtClean="0"/>
              <a:t>calling on employers to look beyond traditional hiring routes and shout about the value they already see from diversifying their workforce by employing apprentices</a:t>
            </a:r>
          </a:p>
          <a:p>
            <a:r>
              <a:rPr lang="en-US" dirty="0" smtClean="0"/>
              <a:t>calling on parents and teachers to look beyond old preconceptions around apprenticeships, building understanding of the true value they bring, and sharing this with young people.</a:t>
            </a:r>
          </a:p>
          <a:p>
            <a:endParaRPr lang="en-GB" dirty="0"/>
          </a:p>
        </p:txBody>
      </p:sp>
      <p:sp>
        <p:nvSpPr>
          <p:cNvPr id="4" name="Slide Number Placeholder 3"/>
          <p:cNvSpPr>
            <a:spLocks noGrp="1"/>
          </p:cNvSpPr>
          <p:nvPr>
            <p:ph type="sldNum" sz="quarter" idx="10"/>
          </p:nvPr>
        </p:nvSpPr>
        <p:spPr/>
        <p:txBody>
          <a:bodyPr/>
          <a:lstStyle/>
          <a:p>
            <a:fld id="{76840668-4685-4B6E-94F3-F1B976A10CDB}" type="slidenum">
              <a:rPr lang="en-GB" smtClean="0"/>
              <a:t>1</a:t>
            </a:fld>
            <a:endParaRPr lang="en-GB"/>
          </a:p>
        </p:txBody>
      </p:sp>
    </p:spTree>
    <p:extLst>
      <p:ext uri="{BB962C8B-B14F-4D97-AF65-F5344CB8AC3E}">
        <p14:creationId xmlns:p14="http://schemas.microsoft.com/office/powerpoint/2010/main" val="3292094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a:solidFill>
                  <a:schemeClr val="tx1"/>
                </a:solidFill>
                <a:effectLst/>
                <a:latin typeface="+mn-lt"/>
                <a:ea typeface="+mn-ea"/>
                <a:cs typeface="+mn-cs"/>
              </a:rPr>
              <a:t>Lots of people get confused about apprenticeships. That’s probably because they’ve been around for hundreds</a:t>
            </a:r>
            <a:r>
              <a:rPr lang="en-GB" sz="1200" kern="1200" baseline="0" dirty="0">
                <a:solidFill>
                  <a:schemeClr val="tx1"/>
                </a:solidFill>
                <a:effectLst/>
                <a:latin typeface="+mn-lt"/>
                <a:ea typeface="+mn-ea"/>
                <a:cs typeface="+mn-cs"/>
              </a:rPr>
              <a:t> of years, but they’ve changed a lot in that time.</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baseline="0" dirty="0">
                <a:solidFill>
                  <a:schemeClr val="tx1"/>
                </a:solidFill>
                <a:effectLst/>
                <a:latin typeface="+mn-lt"/>
                <a:ea typeface="+mn-ea"/>
                <a:cs typeface="+mn-cs"/>
              </a:rPr>
              <a:t>Y</a:t>
            </a:r>
            <a:r>
              <a:rPr lang="en-GB" sz="1200" b="1" kern="1200" dirty="0">
                <a:solidFill>
                  <a:schemeClr val="tx1"/>
                </a:solidFill>
                <a:effectLst/>
                <a:latin typeface="+mn-lt"/>
                <a:ea typeface="+mn-ea"/>
                <a:cs typeface="+mn-cs"/>
              </a:rPr>
              <a:t>ou will earn a wage</a:t>
            </a:r>
            <a:r>
              <a:rPr lang="en-GB" sz="1200" kern="1200" baseline="0" dirty="0">
                <a:solidFill>
                  <a:schemeClr val="tx1"/>
                </a:solidFill>
                <a:effectLst/>
                <a:latin typeface="+mn-lt"/>
                <a:ea typeface="+mn-ea"/>
                <a:cs typeface="+mn-cs"/>
              </a:rPr>
              <a:t> – and it can be a really good salary too! We’ll talk more about money later on.</a:t>
            </a:r>
            <a:r>
              <a:rPr lang="en-GB" sz="1200" kern="120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You will work for at least </a:t>
            </a:r>
            <a:r>
              <a:rPr lang="en-GB" sz="1200" b="1" kern="1200" baseline="0" dirty="0">
                <a:solidFill>
                  <a:schemeClr val="tx1"/>
                </a:solidFill>
                <a:effectLst/>
                <a:latin typeface="+mn-lt"/>
                <a:ea typeface="+mn-ea"/>
                <a:cs typeface="+mn-cs"/>
              </a:rPr>
              <a:t>30 hours per week</a:t>
            </a:r>
            <a:r>
              <a:rPr lang="en-GB" sz="1200" kern="1200" baseline="0" dirty="0">
                <a:solidFill>
                  <a:schemeClr val="tx1"/>
                </a:solidFill>
                <a:effectLst/>
                <a:latin typeface="+mn-lt"/>
                <a:ea typeface="+mn-ea"/>
                <a:cs typeface="+mn-cs"/>
              </a:rPr>
              <a:t> and this will include paid time to complete your studies.</a:t>
            </a:r>
            <a:endParaRPr lang="en-GB" sz="1200" kern="1200" dirty="0">
              <a:solidFill>
                <a:schemeClr val="tx1"/>
              </a:solidFill>
              <a:effectLst/>
              <a:latin typeface="+mn-lt"/>
              <a:ea typeface="+mn-ea"/>
              <a:cs typeface="+mn-cs"/>
            </a:endParaRP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a:t>
            </a:r>
            <a:r>
              <a:rPr lang="en-GB" sz="1200" kern="1200" baseline="0" dirty="0">
                <a:solidFill>
                  <a:schemeClr val="tx1"/>
                </a:solidFill>
                <a:effectLst/>
                <a:latin typeface="+mn-lt"/>
                <a:ea typeface="+mn-ea"/>
                <a:cs typeface="+mn-cs"/>
              </a:rPr>
              <a:t>he employer will invest their time and money in helping you to gain </a:t>
            </a:r>
            <a:r>
              <a:rPr lang="en-GB" sz="1200" b="1" kern="1200" baseline="0" dirty="0">
                <a:solidFill>
                  <a:schemeClr val="tx1"/>
                </a:solidFill>
                <a:effectLst/>
                <a:latin typeface="+mn-lt"/>
                <a:ea typeface="+mn-ea"/>
                <a:cs typeface="+mn-cs"/>
              </a:rPr>
              <a:t>qualifications</a:t>
            </a:r>
            <a:r>
              <a:rPr lang="en-GB" sz="1200" kern="1200" baseline="0" dirty="0">
                <a:solidFill>
                  <a:schemeClr val="tx1"/>
                </a:solidFill>
                <a:effectLst/>
                <a:latin typeface="+mn-lt"/>
                <a:ea typeface="+mn-ea"/>
                <a:cs typeface="+mn-cs"/>
              </a:rPr>
              <a:t> and valuable new skills and </a:t>
            </a:r>
            <a:r>
              <a:rPr lang="en-GB" sz="1200" b="1" kern="1200" baseline="0" dirty="0">
                <a:solidFill>
                  <a:schemeClr val="tx1"/>
                </a:solidFill>
                <a:effectLst/>
                <a:latin typeface="+mn-lt"/>
                <a:ea typeface="+mn-ea"/>
                <a:cs typeface="+mn-cs"/>
              </a:rPr>
              <a:t>experience</a:t>
            </a:r>
            <a:r>
              <a:rPr lang="en-GB" sz="1200" kern="1200" baseline="0" dirty="0">
                <a:solidFill>
                  <a:schemeClr val="tx1"/>
                </a:solidFill>
                <a:effectLst/>
                <a:latin typeface="+mn-lt"/>
                <a:ea typeface="+mn-ea"/>
                <a:cs typeface="+mn-cs"/>
              </a:rPr>
              <a:t>.  You will be given real responsibilities and expected to work hard, just like anyone else in the company.</a:t>
            </a:r>
            <a:r>
              <a:rPr lang="en-GB" sz="1200" b="1" kern="1200" baseline="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baseline="0" dirty="0">
                <a:solidFill>
                  <a:schemeClr val="tx1"/>
                </a:solidFill>
                <a:effectLst/>
                <a:latin typeface="+mn-lt"/>
                <a:ea typeface="+mn-ea"/>
                <a:cs typeface="+mn-cs"/>
              </a:rPr>
              <a:t>You will also be supported by a training provider</a:t>
            </a:r>
            <a:r>
              <a:rPr lang="en-GB" sz="1200" kern="1200" baseline="0" dirty="0">
                <a:solidFill>
                  <a:schemeClr val="tx1"/>
                </a:solidFill>
                <a:effectLst/>
                <a:latin typeface="+mn-lt"/>
                <a:ea typeface="+mn-ea"/>
                <a:cs typeface="+mn-cs"/>
              </a:rPr>
              <a:t>, who will help you achieve your qualifications and make sure you complete your apprenticeship.</a:t>
            </a: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Because it’s a proper job, you will also have a </a:t>
            </a:r>
            <a:r>
              <a:rPr lang="en-GB" sz="1200" b="1" kern="1200" baseline="0" dirty="0">
                <a:solidFill>
                  <a:schemeClr val="tx1"/>
                </a:solidFill>
                <a:effectLst/>
                <a:latin typeface="+mn-lt"/>
                <a:ea typeface="+mn-ea"/>
                <a:cs typeface="+mn-cs"/>
              </a:rPr>
              <a:t>contract of employment</a:t>
            </a:r>
            <a:r>
              <a:rPr lang="en-GB" sz="1200" kern="1200" baseline="0" dirty="0">
                <a:solidFill>
                  <a:schemeClr val="tx1"/>
                </a:solidFill>
                <a:effectLst/>
                <a:latin typeface="+mn-lt"/>
                <a:ea typeface="+mn-ea"/>
                <a:cs typeface="+mn-cs"/>
              </a:rPr>
              <a:t>, including holiday pay - exactly the same as any other member of staff.</a:t>
            </a:r>
          </a:p>
          <a:p>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I</a:t>
            </a:r>
            <a:r>
              <a:rPr lang="en-GB" sz="1200" kern="1200" baseline="0" dirty="0">
                <a:solidFill>
                  <a:srgbClr val="FF0000"/>
                </a:solidFill>
                <a:effectLst/>
                <a:latin typeface="+mn-lt"/>
                <a:ea typeface="+mn-ea"/>
                <a:cs typeface="+mn-cs"/>
              </a:rPr>
              <a:t>t’s important to understand </a:t>
            </a:r>
            <a:r>
              <a:rPr lang="en-GB" sz="1200" kern="1200" baseline="0" dirty="0">
                <a:solidFill>
                  <a:schemeClr val="tx1"/>
                </a:solidFill>
                <a:effectLst/>
                <a:latin typeface="+mn-lt"/>
                <a:ea typeface="+mn-ea"/>
                <a:cs typeface="+mn-cs"/>
              </a:rPr>
              <a:t>that a</a:t>
            </a:r>
            <a:r>
              <a:rPr lang="en-GB" sz="1200" kern="1200" dirty="0">
                <a:solidFill>
                  <a:schemeClr val="tx1"/>
                </a:solidFill>
                <a:effectLst/>
                <a:latin typeface="+mn-lt"/>
                <a:ea typeface="+mn-ea"/>
                <a:cs typeface="+mn-cs"/>
              </a:rPr>
              <a:t>n apprenticeship is a </a:t>
            </a:r>
            <a:r>
              <a:rPr lang="en-GB" sz="1200" b="1" kern="1200" dirty="0">
                <a:solidFill>
                  <a:schemeClr val="tx1"/>
                </a:solidFill>
                <a:effectLst/>
                <a:latin typeface="+mn-lt"/>
                <a:ea typeface="+mn-ea"/>
                <a:cs typeface="+mn-cs"/>
              </a:rPr>
              <a:t>real job, with a real</a:t>
            </a:r>
            <a:r>
              <a:rPr lang="en-GB" sz="1200" b="1" kern="1200" baseline="0" dirty="0">
                <a:solidFill>
                  <a:schemeClr val="tx1"/>
                </a:solidFill>
                <a:effectLst/>
                <a:latin typeface="+mn-lt"/>
                <a:ea typeface="+mn-ea"/>
                <a:cs typeface="+mn-cs"/>
              </a:rPr>
              <a:t> employer</a:t>
            </a:r>
            <a:r>
              <a:rPr lang="en-GB" sz="1200" b="1"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You will spend time working alongside other people and learn from their experience.  </a:t>
            </a:r>
            <a:r>
              <a:rPr lang="en-GB" sz="1200" kern="1200" dirty="0">
                <a:solidFill>
                  <a:schemeClr val="tx1"/>
                </a:solidFill>
                <a:effectLst/>
                <a:latin typeface="+mn-lt"/>
                <a:ea typeface="+mn-ea"/>
                <a:cs typeface="+mn-cs"/>
              </a:rPr>
              <a:t>There’s a myth that apprenticeships</a:t>
            </a:r>
            <a:r>
              <a:rPr lang="en-GB" sz="1200" kern="1200" baseline="0" dirty="0">
                <a:solidFill>
                  <a:schemeClr val="tx1"/>
                </a:solidFill>
                <a:effectLst/>
                <a:latin typeface="+mn-lt"/>
                <a:ea typeface="+mn-ea"/>
                <a:cs typeface="+mn-cs"/>
              </a:rPr>
              <a:t> are just like work experience, where you’re given basic tasks or asked to make the tea, but this isn’t the case.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An apprenticeship typically takes 1 to 4 years to complete (sometimes up to 6 for some areas like Solicitor).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The total duration will depend on the delivery model that your employer selects, the level and the subject you’re studying.</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As a minimum, all apprenticeships must last for a minimum of 12 months.</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It’s important to remember that apprenticeships aren’t the ‘easy option’.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Holding down a full time job and studying takes a certain skill, and it won’t be right for everyone.</a:t>
            </a:r>
          </a:p>
        </p:txBody>
      </p:sp>
      <p:sp>
        <p:nvSpPr>
          <p:cNvPr id="4" name="Slide Number Placeholder 3"/>
          <p:cNvSpPr>
            <a:spLocks noGrp="1"/>
          </p:cNvSpPr>
          <p:nvPr>
            <p:ph type="sldNum" sz="quarter" idx="10"/>
          </p:nvPr>
        </p:nvSpPr>
        <p:spPr/>
        <p:txBody>
          <a:bodyPr/>
          <a:lstStyle/>
          <a:p>
            <a:fld id="{0365A29D-C0B9-41C6-BEC0-29DFAAEEA45B}" type="slidenum">
              <a:rPr lang="en-GB" smtClean="0"/>
              <a:pPr/>
              <a:t>2</a:t>
            </a:fld>
            <a:endParaRPr lang="en-GB"/>
          </a:p>
        </p:txBody>
      </p:sp>
    </p:spTree>
    <p:extLst>
      <p:ext uri="{BB962C8B-B14F-4D97-AF65-F5344CB8AC3E}">
        <p14:creationId xmlns:p14="http://schemas.microsoft.com/office/powerpoint/2010/main" val="1371209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800" b="1" dirty="0">
                <a:solidFill>
                  <a:schemeClr val="accent5"/>
                </a:solidFill>
              </a:rPr>
              <a:t>Presenter notes: Ask the audience a question: Does anyone know what apprentices are paid? </a:t>
            </a:r>
            <a:r>
              <a:rPr lang="en-GB" sz="800" b="1" i="1" dirty="0">
                <a:solidFill>
                  <a:schemeClr val="accent5"/>
                </a:solidFill>
              </a:rPr>
              <a:t>(Typically you will get lots of different responses)</a:t>
            </a:r>
          </a:p>
          <a:p>
            <a:endParaRPr lang="en-GB" sz="800" b="1" i="1" dirty="0">
              <a:solidFill>
                <a:schemeClr val="accent5"/>
              </a:solidFill>
            </a:endParaRPr>
          </a:p>
          <a:p>
            <a:pPr marL="171450" indent="-171450">
              <a:buFont typeface="Arial" panose="020B0604020202020204" pitchFamily="34" charset="0"/>
              <a:buChar char="•"/>
            </a:pPr>
            <a:r>
              <a:rPr lang="en-GB" sz="800" dirty="0"/>
              <a:t>The first thing to remember is that </a:t>
            </a:r>
            <a:r>
              <a:rPr lang="en-GB" sz="800" kern="1200" baseline="0" dirty="0">
                <a:solidFill>
                  <a:schemeClr val="tx1"/>
                </a:solidFill>
                <a:effectLst/>
                <a:latin typeface="+mn-lt"/>
                <a:ea typeface="+mn-ea"/>
                <a:cs typeface="+mn-cs"/>
              </a:rPr>
              <a:t>as an apprentice, </a:t>
            </a:r>
            <a:r>
              <a:rPr lang="en-GB" sz="800" kern="1200" dirty="0">
                <a:solidFill>
                  <a:schemeClr val="tx1"/>
                </a:solidFill>
                <a:effectLst/>
                <a:latin typeface="+mn-lt"/>
                <a:ea typeface="+mn-ea"/>
                <a:cs typeface="+mn-cs"/>
              </a:rPr>
              <a:t>you get paid a salary.</a:t>
            </a:r>
          </a:p>
          <a:p>
            <a:pPr marL="171450" indent="-171450">
              <a:buFont typeface="Arial" panose="020B0604020202020204" pitchFamily="34" charset="0"/>
              <a:buChar char="•"/>
            </a:pPr>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Many people think that apprentices are low-paid, and</a:t>
            </a:r>
            <a:r>
              <a:rPr lang="en-GB" sz="800" kern="1200" baseline="0" dirty="0">
                <a:solidFill>
                  <a:schemeClr val="tx1"/>
                </a:solidFill>
                <a:effectLst/>
                <a:latin typeface="+mn-lt"/>
                <a:ea typeface="+mn-ea"/>
                <a:cs typeface="+mn-cs"/>
              </a:rPr>
              <a:t> this</a:t>
            </a:r>
            <a:r>
              <a:rPr lang="en-GB" sz="800" kern="1200" dirty="0">
                <a:solidFill>
                  <a:schemeClr val="tx1"/>
                </a:solidFill>
                <a:effectLst/>
                <a:latin typeface="+mn-lt"/>
                <a:ea typeface="+mn-ea"/>
                <a:cs typeface="+mn-cs"/>
              </a:rPr>
              <a:t> can be true, depending on the employer. Legally, an employer must pay an apprentice the National Minimum</a:t>
            </a:r>
            <a:r>
              <a:rPr lang="en-GB" sz="800" kern="1200" baseline="0" dirty="0">
                <a:solidFill>
                  <a:schemeClr val="tx1"/>
                </a:solidFill>
                <a:effectLst/>
                <a:latin typeface="+mn-lt"/>
                <a:ea typeface="+mn-ea"/>
                <a:cs typeface="+mn-cs"/>
              </a:rPr>
              <a:t> Wage for apprentices which is currently £3.90 per hour. This is lower than the normal National Minimum Wage, but it recognises that some people will be going into their first job with no experience at all. </a:t>
            </a:r>
          </a:p>
          <a:p>
            <a:pPr marL="171450" indent="-171450">
              <a:buFont typeface="Arial" panose="020B0604020202020204" pitchFamily="34" charset="0"/>
              <a:buChar char="•"/>
            </a:pPr>
            <a:endParaRPr lang="en-GB" sz="8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b="0" kern="1200" dirty="0">
                <a:solidFill>
                  <a:schemeClr val="tx1"/>
                </a:solidFill>
                <a:effectLst/>
                <a:latin typeface="+mn-lt"/>
                <a:ea typeface="+mn-ea"/>
                <a:cs typeface="+mn-cs"/>
              </a:rPr>
              <a:t>The good news is that </a:t>
            </a:r>
            <a:r>
              <a:rPr lang="en-GB" sz="800" b="1" kern="1200" dirty="0">
                <a:solidFill>
                  <a:schemeClr val="tx1"/>
                </a:solidFill>
                <a:effectLst/>
                <a:latin typeface="+mn-lt"/>
                <a:ea typeface="+mn-ea"/>
                <a:cs typeface="+mn-cs"/>
              </a:rPr>
              <a:t>lots of employers</a:t>
            </a:r>
            <a:r>
              <a:rPr lang="en-GB" sz="800" b="1" kern="1200" baseline="0" dirty="0">
                <a:solidFill>
                  <a:schemeClr val="tx1"/>
                </a:solidFill>
                <a:effectLst/>
                <a:latin typeface="+mn-lt"/>
                <a:ea typeface="+mn-ea"/>
                <a:cs typeface="+mn-cs"/>
              </a:rPr>
              <a:t> pay a lot more than the </a:t>
            </a:r>
            <a:r>
              <a:rPr lang="en-GB" sz="800" b="1" kern="1200" dirty="0">
                <a:solidFill>
                  <a:schemeClr val="tx1"/>
                </a:solidFill>
                <a:effectLst/>
                <a:latin typeface="+mn-lt"/>
                <a:ea typeface="+mn-ea"/>
                <a:cs typeface="+mn-cs"/>
              </a:rPr>
              <a:t>National Minimum</a:t>
            </a:r>
            <a:r>
              <a:rPr lang="en-GB" sz="800" b="1" kern="1200" baseline="0" dirty="0">
                <a:solidFill>
                  <a:schemeClr val="tx1"/>
                </a:solidFill>
                <a:effectLst/>
                <a:latin typeface="+mn-lt"/>
                <a:ea typeface="+mn-ea"/>
                <a:cs typeface="+mn-cs"/>
              </a:rPr>
              <a:t> Wage</a:t>
            </a:r>
            <a:r>
              <a:rPr lang="en-GB" sz="800" b="0" kern="1200" baseline="0" dirty="0">
                <a:solidFill>
                  <a:schemeClr val="tx1"/>
                </a:solidFill>
                <a:effectLst/>
                <a:latin typeface="+mn-lt"/>
                <a:ea typeface="+mn-ea"/>
                <a:cs typeface="+mn-cs"/>
              </a:rPr>
              <a:t> for apprentices.</a:t>
            </a:r>
            <a:r>
              <a:rPr lang="en-GB" sz="800" b="1" kern="1200" baseline="0" dirty="0">
                <a:solidFill>
                  <a:schemeClr val="tx1"/>
                </a:solidFill>
                <a:effectLst/>
                <a:latin typeface="+mn-lt"/>
                <a:ea typeface="+mn-ea"/>
                <a:cs typeface="+mn-cs"/>
              </a:rPr>
              <a:t> </a:t>
            </a:r>
            <a:br>
              <a:rPr lang="en-GB" sz="800" b="1" kern="1200" baseline="0" dirty="0">
                <a:solidFill>
                  <a:schemeClr val="tx1"/>
                </a:solidFill>
                <a:effectLst/>
                <a:latin typeface="+mn-lt"/>
                <a:ea typeface="+mn-ea"/>
                <a:cs typeface="+mn-cs"/>
              </a:rPr>
            </a:br>
            <a:endParaRPr lang="en-GB" sz="8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Some apprenticeship schemes in big organisations have a starting salaries of £15k</a:t>
            </a:r>
            <a:r>
              <a:rPr lang="en-GB" sz="800" kern="1200" baseline="0" dirty="0">
                <a:solidFill>
                  <a:schemeClr val="tx1"/>
                </a:solidFill>
                <a:effectLst/>
                <a:latin typeface="+mn-lt"/>
                <a:ea typeface="+mn-ea"/>
                <a:cs typeface="+mn-cs"/>
              </a:rPr>
              <a:t>. And some London based employers will pay even more than this.</a:t>
            </a:r>
          </a:p>
          <a:p>
            <a:pPr marL="171450" indent="-171450">
              <a:buFont typeface="Arial" panose="020B0604020202020204" pitchFamily="34" charset="0"/>
              <a:buChar char="•"/>
            </a:pPr>
            <a:endParaRPr lang="en-GB" sz="8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solidFill>
                  <a:schemeClr val="tx2"/>
                </a:solidFill>
              </a:rPr>
              <a:t>Presenter notes: </a:t>
            </a:r>
            <a:r>
              <a:rPr lang="en-GB" sz="800" b="1" kern="1200" dirty="0">
                <a:solidFill>
                  <a:schemeClr val="tx2"/>
                </a:solidFill>
                <a:effectLst/>
                <a:latin typeface="+mn-lt"/>
                <a:ea typeface="+mn-ea"/>
                <a:cs typeface="+mn-cs"/>
              </a:rPr>
              <a:t>You</a:t>
            </a:r>
            <a:r>
              <a:rPr lang="en-GB" sz="800" b="1" kern="1200" baseline="0" dirty="0">
                <a:solidFill>
                  <a:schemeClr val="tx2"/>
                </a:solidFill>
                <a:effectLst/>
                <a:latin typeface="+mn-lt"/>
                <a:ea typeface="+mn-ea"/>
                <a:cs typeface="+mn-cs"/>
              </a:rPr>
              <a:t> </a:t>
            </a:r>
            <a:r>
              <a:rPr lang="en-GB" sz="800" b="1" kern="1200" dirty="0">
                <a:solidFill>
                  <a:schemeClr val="tx2"/>
                </a:solidFill>
                <a:effectLst/>
                <a:latin typeface="+mn-lt"/>
                <a:ea typeface="+mn-ea"/>
                <a:cs typeface="+mn-cs"/>
              </a:rPr>
              <a:t>might want to display local opportunity pay rates or need to adjust this message depending on the local area.</a:t>
            </a:r>
            <a:endParaRPr lang="en-GB" sz="800" kern="1200" baseline="0" dirty="0">
              <a:solidFill>
                <a:schemeClr val="tx2"/>
              </a:solidFill>
              <a:effectLst/>
              <a:latin typeface="+mn-lt"/>
              <a:ea typeface="+mn-ea"/>
              <a:cs typeface="+mn-cs"/>
            </a:endParaRPr>
          </a:p>
          <a:p>
            <a:r>
              <a:rPr lang="en-GB" sz="800" kern="1200" dirty="0">
                <a:solidFill>
                  <a:schemeClr val="tx1"/>
                </a:solidFill>
                <a:effectLst/>
                <a:latin typeface="+mn-lt"/>
                <a:ea typeface="+mn-ea"/>
                <a:cs typeface="+mn-cs"/>
              </a:rPr>
              <a: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It’s</a:t>
            </a:r>
            <a:r>
              <a:rPr lang="en-GB" sz="800" kern="1200" baseline="0" dirty="0">
                <a:solidFill>
                  <a:schemeClr val="tx1"/>
                </a:solidFill>
                <a:effectLst/>
                <a:latin typeface="+mn-lt"/>
                <a:ea typeface="+mn-ea"/>
                <a:cs typeface="+mn-cs"/>
              </a:rPr>
              <a:t> important </a:t>
            </a:r>
            <a:r>
              <a:rPr lang="en-GB" sz="800" kern="1200" dirty="0">
                <a:solidFill>
                  <a:schemeClr val="tx1"/>
                </a:solidFill>
                <a:effectLst/>
                <a:latin typeface="+mn-lt"/>
                <a:ea typeface="+mn-ea"/>
                <a:cs typeface="+mn-cs"/>
              </a:rPr>
              <a:t>to remember that if you see an apprenticeship you’re interested in, don’t be put off by the pay if it’s low: there’s room for progression and working your way to the top of an organisation. </a:t>
            </a:r>
          </a:p>
          <a:p>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Another</a:t>
            </a:r>
            <a:r>
              <a:rPr lang="en-GB" sz="800" kern="1200" baseline="0" dirty="0">
                <a:solidFill>
                  <a:schemeClr val="tx1"/>
                </a:solidFill>
                <a:effectLst/>
                <a:latin typeface="+mn-lt"/>
                <a:ea typeface="+mn-ea"/>
                <a:cs typeface="+mn-cs"/>
              </a:rPr>
              <a:t> common myth is that once you’ve completed your apprenticeship, your employer will let you go. This isn’t true. </a:t>
            </a:r>
            <a:r>
              <a:rPr lang="en-GB" sz="800" b="1" kern="1200" baseline="0" dirty="0">
                <a:solidFill>
                  <a:schemeClr val="tx1"/>
                </a:solidFill>
                <a:effectLst/>
                <a:latin typeface="+mn-lt"/>
                <a:ea typeface="+mn-ea"/>
                <a:cs typeface="+mn-cs"/>
              </a:rPr>
              <a:t>The majority of apprentices (around 90%)</a:t>
            </a:r>
            <a:r>
              <a:rPr lang="en-GB" sz="800" kern="1200" baseline="0" dirty="0">
                <a:solidFill>
                  <a:schemeClr val="tx1"/>
                </a:solidFill>
                <a:effectLst/>
                <a:latin typeface="+mn-lt"/>
                <a:ea typeface="+mn-ea"/>
                <a:cs typeface="+mn-cs"/>
              </a:rPr>
              <a:t> stay in employment. If they do change companies, it’s usually because they’re able to compete for a better job, perhaps with more pay or more responsibility. </a:t>
            </a:r>
          </a:p>
          <a:p>
            <a:endParaRPr lang="en-GB" sz="8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Lots of young people are worried that as an apprentice you won’t get to have fun or meet other young people. That isn’t true. Depending on the size of the company, you may find yourself working with lots of other young people. You can join the Young Apprentice Ambassadors programme and you will meet hundreds of other apprentices.</a:t>
            </a:r>
            <a:endParaRPr lang="en-GB" sz="800" kern="1200" baseline="0" dirty="0">
              <a:solidFill>
                <a:schemeClr val="tx1"/>
              </a:solidFill>
              <a:effectLst/>
              <a:latin typeface="+mn-lt"/>
              <a:ea typeface="+mn-ea"/>
              <a:cs typeface="+mn-cs"/>
            </a:endParaRP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Another</a:t>
            </a:r>
            <a:r>
              <a:rPr lang="en-GB" sz="800" kern="1200" baseline="0" dirty="0">
                <a:solidFill>
                  <a:schemeClr val="tx1"/>
                </a:solidFill>
                <a:effectLst/>
                <a:latin typeface="+mn-lt"/>
                <a:ea typeface="+mn-ea"/>
                <a:cs typeface="+mn-cs"/>
              </a:rPr>
              <a:t> myth is that apprenticeships are only for people that don’t go on to full time uni. That’s not true – there are different levels of apprenticeships suited to everyone and you can go all the way up to degree level – so you’re still at </a:t>
            </a:r>
            <a:r>
              <a:rPr lang="en-GB" sz="800" kern="1200" baseline="0" dirty="0" err="1">
                <a:solidFill>
                  <a:schemeClr val="tx1"/>
                </a:solidFill>
                <a:effectLst/>
                <a:latin typeface="+mn-lt"/>
                <a:ea typeface="+mn-ea"/>
                <a:cs typeface="+mn-cs"/>
              </a:rPr>
              <a:t>uni</a:t>
            </a:r>
            <a:r>
              <a:rPr lang="en-GB" sz="800" kern="1200" baseline="0" dirty="0">
                <a:solidFill>
                  <a:schemeClr val="tx1"/>
                </a:solidFill>
                <a:effectLst/>
                <a:latin typeface="+mn-lt"/>
                <a:ea typeface="+mn-ea"/>
                <a:cs typeface="+mn-cs"/>
              </a:rPr>
              <a:t> but part time. I’ll tell you more about that later.</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One of the best things about apprenticeships is that they are everywhere. So if you want to carry on living at home then you can, but you can sometimes move around the country with an apprenticeship. It’s really important to do your research – but some companies will help you to relocate to work for them.</a:t>
            </a:r>
          </a:p>
        </p:txBody>
      </p:sp>
      <p:sp>
        <p:nvSpPr>
          <p:cNvPr id="4" name="Slide Number Placeholder 3"/>
          <p:cNvSpPr>
            <a:spLocks noGrp="1"/>
          </p:cNvSpPr>
          <p:nvPr>
            <p:ph type="sldNum" sz="quarter" idx="10"/>
          </p:nvPr>
        </p:nvSpPr>
        <p:spPr/>
        <p:txBody>
          <a:bodyPr/>
          <a:lstStyle/>
          <a:p>
            <a:fld id="{0365A29D-C0B9-41C6-BEC0-29DFAAEEA45B}" type="slidenum">
              <a:rPr lang="en-GB" smtClean="0"/>
              <a:pPr/>
              <a:t>3</a:t>
            </a:fld>
            <a:endParaRPr lang="en-GB"/>
          </a:p>
        </p:txBody>
      </p:sp>
    </p:spTree>
    <p:extLst>
      <p:ext uri="{BB962C8B-B14F-4D97-AF65-F5344CB8AC3E}">
        <p14:creationId xmlns:p14="http://schemas.microsoft.com/office/powerpoint/2010/main" val="3328422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We now have four apprenticeship levels: Intermediate, Advanced, Higher and degree.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a:t>
            </a:r>
            <a:r>
              <a:rPr lang="en-GB" sz="1200" kern="1200" baseline="0" dirty="0">
                <a:solidFill>
                  <a:schemeClr val="tx1"/>
                </a:solidFill>
                <a:effectLst/>
                <a:latin typeface="+mn-lt"/>
                <a:ea typeface="+mn-ea"/>
                <a:cs typeface="+mn-cs"/>
              </a:rPr>
              <a:t>f you want to, </a:t>
            </a:r>
            <a:r>
              <a:rPr lang="en-GB" sz="1200" kern="1200" dirty="0">
                <a:solidFill>
                  <a:schemeClr val="tx1"/>
                </a:solidFill>
                <a:effectLst/>
                <a:latin typeface="+mn-lt"/>
                <a:ea typeface="+mn-ea"/>
                <a:cs typeface="+mn-cs"/>
              </a:rPr>
              <a:t>you can now start an apprenticeship with the potential to </a:t>
            </a:r>
            <a:r>
              <a:rPr lang="en-GB" sz="1200" kern="1200" baseline="0" dirty="0">
                <a:solidFill>
                  <a:schemeClr val="tx1"/>
                </a:solidFill>
                <a:effectLst/>
                <a:latin typeface="+mn-lt"/>
                <a:ea typeface="+mn-ea"/>
                <a:cs typeface="+mn-cs"/>
              </a:rPr>
              <a:t>work all the way up to achieving a degree.</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Higher apprenticeships cover</a:t>
            </a:r>
            <a:r>
              <a:rPr lang="en-GB" sz="1200" kern="1200" baseline="0" dirty="0">
                <a:solidFill>
                  <a:schemeClr val="tx1"/>
                </a:solidFill>
                <a:effectLst/>
                <a:latin typeface="+mn-lt"/>
                <a:ea typeface="+mn-ea"/>
                <a:cs typeface="+mn-cs"/>
              </a:rPr>
              <a:t> all levels from 4 through to 7</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Level 4, 5, 6 and 7 are equivalent to a Foundation Degree and above.</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 degree apprenticeship contains a Level 6 or 7 Bachelors or Masters degree.</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The level of apprenticeship you start at will depend on the kind of job that you are applying for. It’s really important not to be held back by only looking for a particular level e.g. degree apprenticeships, because it may be that you need to start at advanced or higher level and work your way up.</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Doing a job is completely different to getting a GCSE or A Level and that’s why it can be a bit confusing.</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Keep an open mind so that you can explore all of the opportunities available</a:t>
            </a:r>
          </a:p>
          <a:p>
            <a:pPr lvl="0"/>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4</a:t>
            </a:fld>
            <a:endParaRPr lang="en-US"/>
          </a:p>
        </p:txBody>
      </p:sp>
    </p:spTree>
    <p:extLst>
      <p:ext uri="{BB962C8B-B14F-4D97-AF65-F5344CB8AC3E}">
        <p14:creationId xmlns:p14="http://schemas.microsoft.com/office/powerpoint/2010/main" val="3960562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2F8FD1"/>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sp>
        <p:nvSpPr>
          <p:cNvPr id="6" name="Rectangle 5">
            <a:extLst>
              <a:ext uri="{FF2B5EF4-FFF2-40B4-BE49-F238E27FC236}">
                <a16:creationId xmlns="" xmlns:a16="http://schemas.microsoft.com/office/drawing/2014/main" id="{8096E83E-6D83-4395-8329-FD3E12CA78B8}"/>
              </a:ext>
            </a:extLst>
          </p:cNvPr>
          <p:cNvSpPr/>
          <p:nvPr userDrawn="1"/>
        </p:nvSpPr>
        <p:spPr>
          <a:xfrm>
            <a:off x="0" y="6720317"/>
            <a:ext cx="9144000" cy="137683"/>
          </a:xfrm>
          <a:prstGeom prst="rect">
            <a:avLst/>
          </a:prstGeom>
          <a:solidFill>
            <a:srgbClr val="2F8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 xmlns:a16="http://schemas.microsoft.com/office/drawing/2014/main" id="{758F5CA1-AA58-4D7E-99AA-488333F8C8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932717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4.jpg"/><Relationship Id="rId3" Type="http://schemas.openxmlformats.org/officeDocument/2006/relationships/image" Target="../media/image10.png"/><Relationship Id="rId7" Type="http://schemas.openxmlformats.org/officeDocument/2006/relationships/image" Target="../media/image12.png"/><Relationship Id="rId12" Type="http://schemas.openxmlformats.org/officeDocument/2006/relationships/image" Target="../media/image61.sv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55.svg"/><Relationship Id="rId11" Type="http://schemas.openxmlformats.org/officeDocument/2006/relationships/image" Target="../media/image14.png"/><Relationship Id="rId5" Type="http://schemas.openxmlformats.org/officeDocument/2006/relationships/image" Target="../media/image11.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guS6tQwU-tY" TargetMode="External"/><Relationship Id="rId2" Type="http://schemas.openxmlformats.org/officeDocument/2006/relationships/hyperlink" Target="https://www.youtube.com/watch?v=s0fcP0QgtG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youtu.be/Y2gDzrUmB5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8975" y="2438400"/>
            <a:ext cx="7848600" cy="2076450"/>
          </a:xfrm>
        </p:spPr>
        <p:txBody>
          <a:bodyPr>
            <a:normAutofit fontScale="90000"/>
          </a:bodyPr>
          <a:lstStyle/>
          <a:p>
            <a:r>
              <a:rPr lang="en-GB" b="1" u="sng" dirty="0" smtClean="0"/>
              <a:t/>
            </a:r>
            <a:br>
              <a:rPr lang="en-GB" b="1" u="sng" dirty="0" smtClean="0"/>
            </a:br>
            <a:r>
              <a:rPr lang="en-GB" b="1" u="sng" dirty="0" smtClean="0"/>
              <a:t>National Apprenticeship Week</a:t>
            </a:r>
            <a:br>
              <a:rPr lang="en-GB" b="1" u="sng" dirty="0" smtClean="0"/>
            </a:br>
            <a:r>
              <a:rPr lang="en-GB" b="1" u="sng" dirty="0" smtClean="0"/>
              <a:t/>
            </a:r>
            <a:br>
              <a:rPr lang="en-GB" b="1" u="sng" dirty="0" smtClean="0"/>
            </a:br>
            <a:r>
              <a:rPr lang="en-GB" b="1" u="sng" dirty="0" smtClean="0"/>
              <a:t>‘Look Beyond’</a:t>
            </a:r>
            <a:br>
              <a:rPr lang="en-GB" b="1" u="sng" dirty="0" smtClean="0"/>
            </a:br>
            <a:r>
              <a:rPr lang="en-GB" b="1" u="sng" dirty="0" smtClean="0"/>
              <a:t> </a:t>
            </a:r>
            <a:endParaRPr lang="en-GB" b="1" u="sng" dirty="0"/>
          </a:p>
        </p:txBody>
      </p:sp>
      <p:sp>
        <p:nvSpPr>
          <p:cNvPr id="3" name="Subtitle 2"/>
          <p:cNvSpPr>
            <a:spLocks noGrp="1"/>
          </p:cNvSpPr>
          <p:nvPr>
            <p:ph type="subTitle" idx="1"/>
          </p:nvPr>
        </p:nvSpPr>
        <p:spPr>
          <a:xfrm>
            <a:off x="1371600" y="4800600"/>
            <a:ext cx="6400800" cy="1752600"/>
          </a:xfrm>
        </p:spPr>
        <p:txBody>
          <a:bodyPr/>
          <a:lstStyle/>
          <a:p>
            <a:r>
              <a:rPr lang="en-GB" b="1" dirty="0" smtClean="0">
                <a:solidFill>
                  <a:schemeClr val="tx1"/>
                </a:solidFill>
              </a:rPr>
              <a:t>3</a:t>
            </a:r>
            <a:r>
              <a:rPr lang="en-GB" b="1" baseline="30000" dirty="0" smtClean="0">
                <a:solidFill>
                  <a:schemeClr val="tx1"/>
                </a:solidFill>
              </a:rPr>
              <a:t>rd</a:t>
            </a:r>
            <a:r>
              <a:rPr lang="en-GB" b="1" dirty="0" smtClean="0">
                <a:solidFill>
                  <a:schemeClr val="tx1"/>
                </a:solidFill>
              </a:rPr>
              <a:t> – 7</a:t>
            </a:r>
            <a:r>
              <a:rPr lang="en-GB" b="1" baseline="30000" dirty="0" smtClean="0">
                <a:solidFill>
                  <a:schemeClr val="tx1"/>
                </a:solidFill>
              </a:rPr>
              <a:t>th</a:t>
            </a:r>
            <a:r>
              <a:rPr lang="en-GB" b="1" dirty="0" smtClean="0">
                <a:solidFill>
                  <a:schemeClr val="tx1"/>
                </a:solidFill>
              </a:rPr>
              <a:t> February 2020</a:t>
            </a:r>
            <a:endParaRPr lang="en-GB" b="1"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99" y="152400"/>
            <a:ext cx="769937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8588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 xmlns:a16="http://schemas.microsoft.com/office/drawing/2014/main" id="{5F0351B5-9947-4020-B29C-676E604778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459" y="5921833"/>
            <a:ext cx="1392277" cy="789904"/>
          </a:xfrm>
          <a:prstGeom prst="rect">
            <a:avLst/>
          </a:prstGeom>
        </p:spPr>
      </p:pic>
      <p:sp>
        <p:nvSpPr>
          <p:cNvPr id="2" name="Title 1"/>
          <p:cNvSpPr>
            <a:spLocks noGrp="1"/>
          </p:cNvSpPr>
          <p:nvPr>
            <p:ph type="ctrTitle"/>
          </p:nvPr>
        </p:nvSpPr>
        <p:spPr>
          <a:xfrm>
            <a:off x="359532" y="368660"/>
            <a:ext cx="5724636" cy="400110"/>
          </a:xfrm>
        </p:spPr>
        <p:txBody>
          <a:bodyPr/>
          <a:lstStyle/>
          <a:p>
            <a:r>
              <a:rPr lang="en-GB" u="sng" dirty="0">
                <a:solidFill>
                  <a:schemeClr val="tx1"/>
                </a:solidFill>
              </a:rPr>
              <a:t>What are apprenticeships?</a:t>
            </a:r>
          </a:p>
        </p:txBody>
      </p:sp>
      <p:grpSp>
        <p:nvGrpSpPr>
          <p:cNvPr id="65" name="Group 64">
            <a:extLst>
              <a:ext uri="{FF2B5EF4-FFF2-40B4-BE49-F238E27FC236}">
                <a16:creationId xmlns="" xmlns:a16="http://schemas.microsoft.com/office/drawing/2014/main" id="{C8D6FC64-3023-4CD7-A6C7-21D9C63B1894}"/>
              </a:ext>
            </a:extLst>
          </p:cNvPr>
          <p:cNvGrpSpPr/>
          <p:nvPr/>
        </p:nvGrpSpPr>
        <p:grpSpPr>
          <a:xfrm>
            <a:off x="-67810" y="4900548"/>
            <a:ext cx="2437667" cy="853315"/>
            <a:chOff x="7231532" y="4691614"/>
            <a:chExt cx="2437667" cy="853315"/>
          </a:xfrm>
        </p:grpSpPr>
        <p:grpSp>
          <p:nvGrpSpPr>
            <p:cNvPr id="66" name="Group 65">
              <a:extLst>
                <a:ext uri="{FF2B5EF4-FFF2-40B4-BE49-F238E27FC236}">
                  <a16:creationId xmlns="" xmlns:a16="http://schemas.microsoft.com/office/drawing/2014/main" id="{187BACEC-A020-44C5-9D04-32AC293C5D56}"/>
                </a:ext>
              </a:extLst>
            </p:cNvPr>
            <p:cNvGrpSpPr/>
            <p:nvPr/>
          </p:nvGrpSpPr>
          <p:grpSpPr>
            <a:xfrm>
              <a:off x="7231532" y="4691614"/>
              <a:ext cx="2437667" cy="853315"/>
              <a:chOff x="1240169" y="1651346"/>
              <a:chExt cx="2437667" cy="853315"/>
            </a:xfrm>
          </p:grpSpPr>
          <p:sp>
            <p:nvSpPr>
              <p:cNvPr id="70" name="Oval 69">
                <a:extLst>
                  <a:ext uri="{FF2B5EF4-FFF2-40B4-BE49-F238E27FC236}">
                    <a16:creationId xmlns="" xmlns:a16="http://schemas.microsoft.com/office/drawing/2014/main" id="{C9425CD3-6BF2-4D85-A588-08C4AB559D37}"/>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TextBox 70">
                <a:extLst>
                  <a:ext uri="{FF2B5EF4-FFF2-40B4-BE49-F238E27FC236}">
                    <a16:creationId xmlns="" xmlns:a16="http://schemas.microsoft.com/office/drawing/2014/main" id="{614C4555-3CE3-4513-893C-EF76EBB9281E}"/>
                  </a:ext>
                </a:extLst>
              </p:cNvPr>
              <p:cNvSpPr txBox="1"/>
              <p:nvPr/>
            </p:nvSpPr>
            <p:spPr>
              <a:xfrm>
                <a:off x="1240169" y="2217210"/>
                <a:ext cx="2437667" cy="287451"/>
              </a:xfrm>
              <a:prstGeom prst="rect">
                <a:avLst/>
              </a:prstGeom>
              <a:noFill/>
            </p:spPr>
            <p:txBody>
              <a:bodyPr wrap="square" rtlCol="0">
                <a:spAutoFit/>
              </a:bodyPr>
              <a:lstStyle/>
              <a:p>
                <a:pPr algn="ctr">
                  <a:lnSpc>
                    <a:spcPct val="130000"/>
                  </a:lnSpc>
                </a:pP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Earn a wage</a:t>
                </a:r>
              </a:p>
            </p:txBody>
          </p:sp>
        </p:grpSp>
        <p:grpSp>
          <p:nvGrpSpPr>
            <p:cNvPr id="67" name="Group 85">
              <a:extLst>
                <a:ext uri="{FF2B5EF4-FFF2-40B4-BE49-F238E27FC236}">
                  <a16:creationId xmlns="" xmlns:a16="http://schemas.microsoft.com/office/drawing/2014/main" id="{DD8C47C1-D0CF-4408-A7C7-D6624B9440D0}"/>
                </a:ext>
              </a:extLst>
            </p:cNvPr>
            <p:cNvGrpSpPr/>
            <p:nvPr/>
          </p:nvGrpSpPr>
          <p:grpSpPr>
            <a:xfrm>
              <a:off x="8279117" y="4746965"/>
              <a:ext cx="342496" cy="455162"/>
              <a:chOff x="5575100" y="3734191"/>
              <a:chExt cx="315602" cy="419419"/>
            </a:xfrm>
            <a:solidFill>
              <a:srgbClr val="F6510A"/>
            </a:solidFill>
          </p:grpSpPr>
          <p:sp>
            <p:nvSpPr>
              <p:cNvPr id="68" name="Freeform 108">
                <a:extLst>
                  <a:ext uri="{FF2B5EF4-FFF2-40B4-BE49-F238E27FC236}">
                    <a16:creationId xmlns="" xmlns:a16="http://schemas.microsoft.com/office/drawing/2014/main" id="{335A8A69-0E90-4E1F-BDC0-2427C294B947}"/>
                  </a:ext>
                </a:extLst>
              </p:cNvPr>
              <p:cNvSpPr>
                <a:spLocks noEditPoints="1"/>
              </p:cNvSpPr>
              <p:nvPr/>
            </p:nvSpPr>
            <p:spPr bwMode="auto">
              <a:xfrm>
                <a:off x="5575100" y="3734191"/>
                <a:ext cx="315602" cy="419419"/>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109">
                <a:extLst>
                  <a:ext uri="{FF2B5EF4-FFF2-40B4-BE49-F238E27FC236}">
                    <a16:creationId xmlns="" xmlns:a16="http://schemas.microsoft.com/office/drawing/2014/main" id="{980DF708-FC88-49EA-BE6F-CEC5F77B40CD}"/>
                  </a:ext>
                </a:extLst>
              </p:cNvPr>
              <p:cNvSpPr>
                <a:spLocks/>
              </p:cNvSpPr>
              <p:nvPr/>
            </p:nvSpPr>
            <p:spPr bwMode="auto">
              <a:xfrm>
                <a:off x="5732901" y="3788176"/>
                <a:ext cx="103817" cy="103817"/>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72" name="Group 71">
            <a:extLst>
              <a:ext uri="{FF2B5EF4-FFF2-40B4-BE49-F238E27FC236}">
                <a16:creationId xmlns="" xmlns:a16="http://schemas.microsoft.com/office/drawing/2014/main" id="{DCDDD213-042D-49DB-88EB-3980EACD1610}"/>
              </a:ext>
            </a:extLst>
          </p:cNvPr>
          <p:cNvGrpSpPr/>
          <p:nvPr/>
        </p:nvGrpSpPr>
        <p:grpSpPr>
          <a:xfrm>
            <a:off x="6509610" y="4840448"/>
            <a:ext cx="2437667" cy="996751"/>
            <a:chOff x="-433895" y="2294673"/>
            <a:chExt cx="2437667" cy="996751"/>
          </a:xfrm>
        </p:grpSpPr>
        <p:grpSp>
          <p:nvGrpSpPr>
            <p:cNvPr id="73" name="Group 72">
              <a:extLst>
                <a:ext uri="{FF2B5EF4-FFF2-40B4-BE49-F238E27FC236}">
                  <a16:creationId xmlns="" xmlns:a16="http://schemas.microsoft.com/office/drawing/2014/main" id="{0B203096-928B-4C1C-9151-B918423B3ABF}"/>
                </a:ext>
              </a:extLst>
            </p:cNvPr>
            <p:cNvGrpSpPr/>
            <p:nvPr/>
          </p:nvGrpSpPr>
          <p:grpSpPr>
            <a:xfrm>
              <a:off x="-433895" y="2294673"/>
              <a:ext cx="2437667" cy="996751"/>
              <a:chOff x="1240169" y="1651346"/>
              <a:chExt cx="2437667" cy="996751"/>
            </a:xfrm>
          </p:grpSpPr>
          <p:sp>
            <p:nvSpPr>
              <p:cNvPr id="75" name="Oval 74">
                <a:extLst>
                  <a:ext uri="{FF2B5EF4-FFF2-40B4-BE49-F238E27FC236}">
                    <a16:creationId xmlns="" xmlns:a16="http://schemas.microsoft.com/office/drawing/2014/main" id="{80D52645-2CAD-4883-AAE8-EE498379BCF0}"/>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Box 75">
                <a:extLst>
                  <a:ext uri="{FF2B5EF4-FFF2-40B4-BE49-F238E27FC236}">
                    <a16:creationId xmlns="" xmlns:a16="http://schemas.microsoft.com/office/drawing/2014/main" id="{618CA0A5-2012-4B67-B297-AC777D9D8DAB}"/>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Real job with </a:t>
                </a:r>
                <a:b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b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real responsibilities</a:t>
                </a:r>
              </a:p>
            </p:txBody>
          </p:sp>
        </p:grpSp>
        <p:sp>
          <p:nvSpPr>
            <p:cNvPr id="74" name="Freeform 23">
              <a:extLst>
                <a:ext uri="{FF2B5EF4-FFF2-40B4-BE49-F238E27FC236}">
                  <a16:creationId xmlns="" xmlns:a16="http://schemas.microsoft.com/office/drawing/2014/main" id="{37A99D43-E0E8-40AE-BB17-A31F2E98F60B}"/>
                </a:ext>
              </a:extLst>
            </p:cNvPr>
            <p:cNvSpPr>
              <a:spLocks noEditPoints="1"/>
            </p:cNvSpPr>
            <p:nvPr/>
          </p:nvSpPr>
          <p:spPr bwMode="auto">
            <a:xfrm>
              <a:off x="579889" y="2415276"/>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77" name="Group 76">
            <a:extLst>
              <a:ext uri="{FF2B5EF4-FFF2-40B4-BE49-F238E27FC236}">
                <a16:creationId xmlns="" xmlns:a16="http://schemas.microsoft.com/office/drawing/2014/main" id="{381FC6D2-737F-4566-9068-279D8CB13BC1}"/>
              </a:ext>
            </a:extLst>
          </p:cNvPr>
          <p:cNvGrpSpPr/>
          <p:nvPr/>
        </p:nvGrpSpPr>
        <p:grpSpPr>
          <a:xfrm>
            <a:off x="4821726" y="4868498"/>
            <a:ext cx="2437667" cy="996751"/>
            <a:chOff x="-396552" y="3720924"/>
            <a:chExt cx="2437667" cy="996751"/>
          </a:xfrm>
        </p:grpSpPr>
        <p:grpSp>
          <p:nvGrpSpPr>
            <p:cNvPr id="78" name="Group 77">
              <a:extLst>
                <a:ext uri="{FF2B5EF4-FFF2-40B4-BE49-F238E27FC236}">
                  <a16:creationId xmlns="" xmlns:a16="http://schemas.microsoft.com/office/drawing/2014/main" id="{56F07347-A8D8-4E79-BE06-AF978907032B}"/>
                </a:ext>
              </a:extLst>
            </p:cNvPr>
            <p:cNvGrpSpPr/>
            <p:nvPr/>
          </p:nvGrpSpPr>
          <p:grpSpPr>
            <a:xfrm>
              <a:off x="-396552" y="3720924"/>
              <a:ext cx="2437667" cy="996751"/>
              <a:chOff x="1240169" y="1651346"/>
              <a:chExt cx="2437667" cy="996751"/>
            </a:xfrm>
          </p:grpSpPr>
          <p:sp>
            <p:nvSpPr>
              <p:cNvPr id="83" name="Oval 82">
                <a:extLst>
                  <a:ext uri="{FF2B5EF4-FFF2-40B4-BE49-F238E27FC236}">
                    <a16:creationId xmlns="" xmlns:a16="http://schemas.microsoft.com/office/drawing/2014/main" id="{6B2AE521-C87E-497E-AA2F-28F1891C61E9}"/>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TextBox 83">
                <a:extLst>
                  <a:ext uri="{FF2B5EF4-FFF2-40B4-BE49-F238E27FC236}">
                    <a16:creationId xmlns="" xmlns:a16="http://schemas.microsoft.com/office/drawing/2014/main" id="{05070B00-CCE2-41ED-8F9F-B5E0EE6E64DC}"/>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Contract of employment</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including holiday pay</a:t>
                </a:r>
              </a:p>
            </p:txBody>
          </p:sp>
        </p:grpSp>
        <p:grpSp>
          <p:nvGrpSpPr>
            <p:cNvPr id="79" name="Group 77">
              <a:extLst>
                <a:ext uri="{FF2B5EF4-FFF2-40B4-BE49-F238E27FC236}">
                  <a16:creationId xmlns="" xmlns:a16="http://schemas.microsoft.com/office/drawing/2014/main" id="{6F0AE385-3720-40B9-9B47-80ED1570E058}"/>
                </a:ext>
              </a:extLst>
            </p:cNvPr>
            <p:cNvGrpSpPr/>
            <p:nvPr/>
          </p:nvGrpSpPr>
          <p:grpSpPr>
            <a:xfrm>
              <a:off x="625120" y="3852887"/>
              <a:ext cx="394322" cy="301938"/>
              <a:chOff x="5552261" y="1554043"/>
              <a:chExt cx="363359" cy="278229"/>
            </a:xfrm>
            <a:solidFill>
              <a:srgbClr val="F6510A"/>
            </a:solidFill>
          </p:grpSpPr>
          <p:sp>
            <p:nvSpPr>
              <p:cNvPr id="80" name="Freeform 96">
                <a:extLst>
                  <a:ext uri="{FF2B5EF4-FFF2-40B4-BE49-F238E27FC236}">
                    <a16:creationId xmlns="" xmlns:a16="http://schemas.microsoft.com/office/drawing/2014/main" id="{79C74613-1FC9-4F89-93DB-90246F2A49E9}"/>
                  </a:ext>
                </a:extLst>
              </p:cNvPr>
              <p:cNvSpPr>
                <a:spLocks/>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97">
                <a:extLst>
                  <a:ext uri="{FF2B5EF4-FFF2-40B4-BE49-F238E27FC236}">
                    <a16:creationId xmlns="" xmlns:a16="http://schemas.microsoft.com/office/drawing/2014/main" id="{2C844AA8-3162-4442-B869-ACB93FBA0D04}"/>
                  </a:ext>
                </a:extLst>
              </p:cNvPr>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Rectangle 98">
                <a:extLst>
                  <a:ext uri="{FF2B5EF4-FFF2-40B4-BE49-F238E27FC236}">
                    <a16:creationId xmlns="" xmlns:a16="http://schemas.microsoft.com/office/drawing/2014/main" id="{C8A6C4C1-44BD-48A2-90DA-9FBEC8AB8AFC}"/>
                  </a:ext>
                </a:extLst>
              </p:cNvPr>
              <p:cNvSpPr>
                <a:spLocks noChangeArrowheads="1"/>
              </p:cNvSpPr>
              <p:nvPr/>
            </p:nvSpPr>
            <p:spPr bwMode="auto">
              <a:xfrm>
                <a:off x="5710062" y="1715997"/>
                <a:ext cx="45679" cy="186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85" name="Group 84">
            <a:extLst>
              <a:ext uri="{FF2B5EF4-FFF2-40B4-BE49-F238E27FC236}">
                <a16:creationId xmlns="" xmlns:a16="http://schemas.microsoft.com/office/drawing/2014/main" id="{A2AF70D8-26BC-4B34-A842-31062EA6609C}"/>
              </a:ext>
            </a:extLst>
          </p:cNvPr>
          <p:cNvGrpSpPr/>
          <p:nvPr/>
        </p:nvGrpSpPr>
        <p:grpSpPr>
          <a:xfrm>
            <a:off x="3021364" y="4873892"/>
            <a:ext cx="2437667" cy="996751"/>
            <a:chOff x="7102510" y="3155703"/>
            <a:chExt cx="2437667" cy="996751"/>
          </a:xfrm>
        </p:grpSpPr>
        <p:grpSp>
          <p:nvGrpSpPr>
            <p:cNvPr id="86" name="Group 85">
              <a:extLst>
                <a:ext uri="{FF2B5EF4-FFF2-40B4-BE49-F238E27FC236}">
                  <a16:creationId xmlns="" xmlns:a16="http://schemas.microsoft.com/office/drawing/2014/main" id="{F4F8A96D-0C27-40F0-A147-5D11C4EE63D6}"/>
                </a:ext>
              </a:extLst>
            </p:cNvPr>
            <p:cNvGrpSpPr/>
            <p:nvPr/>
          </p:nvGrpSpPr>
          <p:grpSpPr>
            <a:xfrm>
              <a:off x="7102510" y="3155703"/>
              <a:ext cx="2437667" cy="996751"/>
              <a:chOff x="1240169" y="1651346"/>
              <a:chExt cx="2437667" cy="996751"/>
            </a:xfrm>
          </p:grpSpPr>
          <p:sp>
            <p:nvSpPr>
              <p:cNvPr id="88" name="Oval 87">
                <a:extLst>
                  <a:ext uri="{FF2B5EF4-FFF2-40B4-BE49-F238E27FC236}">
                    <a16:creationId xmlns="" xmlns:a16="http://schemas.microsoft.com/office/drawing/2014/main" id="{15448B53-9122-44C0-89FC-2AB17771F035}"/>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TextBox 88">
                <a:extLst>
                  <a:ext uri="{FF2B5EF4-FFF2-40B4-BE49-F238E27FC236}">
                    <a16:creationId xmlns="" xmlns:a16="http://schemas.microsoft.com/office/drawing/2014/main" id="{3E59C990-1035-425E-AF5A-92A8FE26D8CA}"/>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Study towards a</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job related qualification</a:t>
                </a:r>
              </a:p>
            </p:txBody>
          </p:sp>
        </p:grpSp>
        <p:sp>
          <p:nvSpPr>
            <p:cNvPr id="87" name="Freeform 33">
              <a:extLst>
                <a:ext uri="{FF2B5EF4-FFF2-40B4-BE49-F238E27FC236}">
                  <a16:creationId xmlns="" xmlns:a16="http://schemas.microsoft.com/office/drawing/2014/main" id="{FF044416-A167-4DB2-BF3E-8AB97B895B6E}"/>
                </a:ext>
              </a:extLst>
            </p:cNvPr>
            <p:cNvSpPr>
              <a:spLocks noEditPoints="1"/>
            </p:cNvSpPr>
            <p:nvPr/>
          </p:nvSpPr>
          <p:spPr bwMode="auto">
            <a:xfrm>
              <a:off x="8136030" y="3230104"/>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90" name="Group 89">
            <a:extLst>
              <a:ext uri="{FF2B5EF4-FFF2-40B4-BE49-F238E27FC236}">
                <a16:creationId xmlns="" xmlns:a16="http://schemas.microsoft.com/office/drawing/2014/main" id="{2383E0C9-1E71-4618-87CD-02F091DCDADA}"/>
              </a:ext>
            </a:extLst>
          </p:cNvPr>
          <p:cNvGrpSpPr/>
          <p:nvPr/>
        </p:nvGrpSpPr>
        <p:grpSpPr>
          <a:xfrm>
            <a:off x="1450486" y="4868498"/>
            <a:ext cx="2437667" cy="996751"/>
            <a:chOff x="7164288" y="1677153"/>
            <a:chExt cx="2437667" cy="996751"/>
          </a:xfrm>
        </p:grpSpPr>
        <p:grpSp>
          <p:nvGrpSpPr>
            <p:cNvPr id="91" name="Group 90">
              <a:extLst>
                <a:ext uri="{FF2B5EF4-FFF2-40B4-BE49-F238E27FC236}">
                  <a16:creationId xmlns="" xmlns:a16="http://schemas.microsoft.com/office/drawing/2014/main" id="{118D2B20-23B9-4B31-AF42-3A4786D1BEBA}"/>
                </a:ext>
              </a:extLst>
            </p:cNvPr>
            <p:cNvGrpSpPr/>
            <p:nvPr/>
          </p:nvGrpSpPr>
          <p:grpSpPr>
            <a:xfrm>
              <a:off x="7164288" y="1677153"/>
              <a:ext cx="2437667" cy="996751"/>
              <a:chOff x="1240169" y="1651346"/>
              <a:chExt cx="2437667" cy="996751"/>
            </a:xfrm>
          </p:grpSpPr>
          <p:sp>
            <p:nvSpPr>
              <p:cNvPr id="95" name="Oval 94">
                <a:extLst>
                  <a:ext uri="{FF2B5EF4-FFF2-40B4-BE49-F238E27FC236}">
                    <a16:creationId xmlns="" xmlns:a16="http://schemas.microsoft.com/office/drawing/2014/main" id="{C3DED97F-9607-46AD-B54A-2ECFF1F4476B}"/>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TextBox 95">
                <a:extLst>
                  <a:ext uri="{FF2B5EF4-FFF2-40B4-BE49-F238E27FC236}">
                    <a16:creationId xmlns="" xmlns:a16="http://schemas.microsoft.com/office/drawing/2014/main" id="{9545DE2C-41C3-4971-B63F-FB556F34EBD6}"/>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Work for at least</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30 hours per week</a:t>
                </a:r>
              </a:p>
            </p:txBody>
          </p:sp>
        </p:grpSp>
        <p:grpSp>
          <p:nvGrpSpPr>
            <p:cNvPr id="92" name="Group 75">
              <a:extLst>
                <a:ext uri="{FF2B5EF4-FFF2-40B4-BE49-F238E27FC236}">
                  <a16:creationId xmlns="" xmlns:a16="http://schemas.microsoft.com/office/drawing/2014/main" id="{12DA68A7-28BB-4903-A7CA-00200FD72C0C}"/>
                </a:ext>
              </a:extLst>
            </p:cNvPr>
            <p:cNvGrpSpPr/>
            <p:nvPr/>
          </p:nvGrpSpPr>
          <p:grpSpPr>
            <a:xfrm>
              <a:off x="8205112" y="1787467"/>
              <a:ext cx="356018" cy="347004"/>
              <a:chOff x="4080141" y="798258"/>
              <a:chExt cx="328062" cy="319755"/>
            </a:xfrm>
            <a:solidFill>
              <a:srgbClr val="F6510A"/>
            </a:solidFill>
          </p:grpSpPr>
          <p:sp>
            <p:nvSpPr>
              <p:cNvPr id="93" name="Freeform 76">
                <a:extLst>
                  <a:ext uri="{FF2B5EF4-FFF2-40B4-BE49-F238E27FC236}">
                    <a16:creationId xmlns="" xmlns:a16="http://schemas.microsoft.com/office/drawing/2014/main" id="{521F1825-F6EE-4A03-983E-C8A072763FF8}"/>
                  </a:ext>
                </a:extLst>
              </p:cNvPr>
              <p:cNvSpPr>
                <a:spLocks/>
              </p:cNvSpPr>
              <p:nvPr/>
            </p:nvSpPr>
            <p:spPr bwMode="auto">
              <a:xfrm>
                <a:off x="4080141" y="823174"/>
                <a:ext cx="294839" cy="294839"/>
              </a:xfrm>
              <a:custGeom>
                <a:avLst/>
                <a:gdLst/>
                <a:ahLst/>
                <a:cxnLst>
                  <a:cxn ang="0">
                    <a:pos x="141" y="141"/>
                  </a:cxn>
                  <a:cxn ang="0">
                    <a:pos x="284" y="141"/>
                  </a:cxn>
                  <a:cxn ang="0">
                    <a:pos x="284" y="141"/>
                  </a:cxn>
                  <a:cxn ang="0">
                    <a:pos x="283" y="156"/>
                  </a:cxn>
                  <a:cxn ang="0">
                    <a:pos x="281" y="170"/>
                  </a:cxn>
                  <a:cxn ang="0">
                    <a:pos x="277" y="185"/>
                  </a:cxn>
                  <a:cxn ang="0">
                    <a:pos x="274" y="197"/>
                  </a:cxn>
                  <a:cxn ang="0">
                    <a:pos x="266" y="210"/>
                  </a:cxn>
                  <a:cxn ang="0">
                    <a:pos x="259" y="221"/>
                  </a:cxn>
                  <a:cxn ang="0">
                    <a:pos x="252" y="232"/>
                  </a:cxn>
                  <a:cxn ang="0">
                    <a:pos x="243" y="243"/>
                  </a:cxn>
                  <a:cxn ang="0">
                    <a:pos x="232" y="252"/>
                  </a:cxn>
                  <a:cxn ang="0">
                    <a:pos x="221" y="259"/>
                  </a:cxn>
                  <a:cxn ang="0">
                    <a:pos x="210" y="266"/>
                  </a:cxn>
                  <a:cxn ang="0">
                    <a:pos x="197" y="273"/>
                  </a:cxn>
                  <a:cxn ang="0">
                    <a:pos x="185" y="277"/>
                  </a:cxn>
                  <a:cxn ang="0">
                    <a:pos x="170" y="281"/>
                  </a:cxn>
                  <a:cxn ang="0">
                    <a:pos x="156" y="283"/>
                  </a:cxn>
                  <a:cxn ang="0">
                    <a:pos x="141" y="284"/>
                  </a:cxn>
                  <a:cxn ang="0">
                    <a:pos x="141" y="284"/>
                  </a:cxn>
                  <a:cxn ang="0">
                    <a:pos x="127" y="283"/>
                  </a:cxn>
                  <a:cxn ang="0">
                    <a:pos x="112" y="281"/>
                  </a:cxn>
                  <a:cxn ang="0">
                    <a:pos x="100" y="277"/>
                  </a:cxn>
                  <a:cxn ang="0">
                    <a:pos x="87" y="273"/>
                  </a:cxn>
                  <a:cxn ang="0">
                    <a:pos x="74" y="266"/>
                  </a:cxn>
                  <a:cxn ang="0">
                    <a:pos x="62" y="259"/>
                  </a:cxn>
                  <a:cxn ang="0">
                    <a:pos x="51" y="252"/>
                  </a:cxn>
                  <a:cxn ang="0">
                    <a:pos x="42" y="243"/>
                  </a:cxn>
                  <a:cxn ang="0">
                    <a:pos x="33" y="232"/>
                  </a:cxn>
                  <a:cxn ang="0">
                    <a:pos x="23" y="221"/>
                  </a:cxn>
                  <a:cxn ang="0">
                    <a:pos x="16" y="210"/>
                  </a:cxn>
                  <a:cxn ang="0">
                    <a:pos x="11" y="197"/>
                  </a:cxn>
                  <a:cxn ang="0">
                    <a:pos x="5" y="185"/>
                  </a:cxn>
                  <a:cxn ang="0">
                    <a:pos x="2" y="170"/>
                  </a:cxn>
                  <a:cxn ang="0">
                    <a:pos x="0" y="156"/>
                  </a:cxn>
                  <a:cxn ang="0">
                    <a:pos x="0" y="141"/>
                  </a:cxn>
                  <a:cxn ang="0">
                    <a:pos x="0" y="141"/>
                  </a:cxn>
                  <a:cxn ang="0">
                    <a:pos x="0" y="127"/>
                  </a:cxn>
                  <a:cxn ang="0">
                    <a:pos x="2" y="114"/>
                  </a:cxn>
                  <a:cxn ang="0">
                    <a:pos x="5" y="99"/>
                  </a:cxn>
                  <a:cxn ang="0">
                    <a:pos x="11" y="87"/>
                  </a:cxn>
                  <a:cxn ang="0">
                    <a:pos x="16" y="74"/>
                  </a:cxn>
                  <a:cxn ang="0">
                    <a:pos x="23" y="63"/>
                  </a:cxn>
                  <a:cxn ang="0">
                    <a:pos x="33" y="52"/>
                  </a:cxn>
                  <a:cxn ang="0">
                    <a:pos x="42" y="41"/>
                  </a:cxn>
                  <a:cxn ang="0">
                    <a:pos x="51" y="32"/>
                  </a:cxn>
                  <a:cxn ang="0">
                    <a:pos x="62" y="23"/>
                  </a:cxn>
                  <a:cxn ang="0">
                    <a:pos x="74" y="16"/>
                  </a:cxn>
                  <a:cxn ang="0">
                    <a:pos x="87" y="11"/>
                  </a:cxn>
                  <a:cxn ang="0">
                    <a:pos x="100" y="7"/>
                  </a:cxn>
                  <a:cxn ang="0">
                    <a:pos x="112" y="3"/>
                  </a:cxn>
                  <a:cxn ang="0">
                    <a:pos x="127" y="0"/>
                  </a:cxn>
                  <a:cxn ang="0">
                    <a:pos x="141" y="0"/>
                  </a:cxn>
                  <a:cxn ang="0">
                    <a:pos x="141" y="141"/>
                  </a:cxn>
                </a:cxnLst>
                <a:rect l="0" t="0" r="r" b="b"/>
                <a:pathLst>
                  <a:path w="284" h="284">
                    <a:moveTo>
                      <a:pt x="141" y="141"/>
                    </a:moveTo>
                    <a:lnTo>
                      <a:pt x="284" y="141"/>
                    </a:lnTo>
                    <a:lnTo>
                      <a:pt x="284" y="141"/>
                    </a:lnTo>
                    <a:lnTo>
                      <a:pt x="283" y="156"/>
                    </a:lnTo>
                    <a:lnTo>
                      <a:pt x="281" y="170"/>
                    </a:lnTo>
                    <a:lnTo>
                      <a:pt x="277" y="185"/>
                    </a:lnTo>
                    <a:lnTo>
                      <a:pt x="274" y="197"/>
                    </a:lnTo>
                    <a:lnTo>
                      <a:pt x="266" y="210"/>
                    </a:lnTo>
                    <a:lnTo>
                      <a:pt x="259" y="221"/>
                    </a:lnTo>
                    <a:lnTo>
                      <a:pt x="252" y="232"/>
                    </a:lnTo>
                    <a:lnTo>
                      <a:pt x="243" y="243"/>
                    </a:lnTo>
                    <a:lnTo>
                      <a:pt x="232" y="252"/>
                    </a:lnTo>
                    <a:lnTo>
                      <a:pt x="221" y="259"/>
                    </a:lnTo>
                    <a:lnTo>
                      <a:pt x="210" y="266"/>
                    </a:lnTo>
                    <a:lnTo>
                      <a:pt x="197" y="273"/>
                    </a:lnTo>
                    <a:lnTo>
                      <a:pt x="185" y="277"/>
                    </a:lnTo>
                    <a:lnTo>
                      <a:pt x="170" y="281"/>
                    </a:lnTo>
                    <a:lnTo>
                      <a:pt x="156" y="283"/>
                    </a:lnTo>
                    <a:lnTo>
                      <a:pt x="141" y="284"/>
                    </a:lnTo>
                    <a:lnTo>
                      <a:pt x="141" y="284"/>
                    </a:lnTo>
                    <a:lnTo>
                      <a:pt x="127" y="283"/>
                    </a:lnTo>
                    <a:lnTo>
                      <a:pt x="112" y="281"/>
                    </a:lnTo>
                    <a:lnTo>
                      <a:pt x="100" y="277"/>
                    </a:lnTo>
                    <a:lnTo>
                      <a:pt x="87" y="273"/>
                    </a:lnTo>
                    <a:lnTo>
                      <a:pt x="74" y="266"/>
                    </a:lnTo>
                    <a:lnTo>
                      <a:pt x="62" y="259"/>
                    </a:lnTo>
                    <a:lnTo>
                      <a:pt x="51" y="252"/>
                    </a:lnTo>
                    <a:lnTo>
                      <a:pt x="42" y="243"/>
                    </a:lnTo>
                    <a:lnTo>
                      <a:pt x="33" y="232"/>
                    </a:lnTo>
                    <a:lnTo>
                      <a:pt x="23" y="221"/>
                    </a:lnTo>
                    <a:lnTo>
                      <a:pt x="16" y="210"/>
                    </a:lnTo>
                    <a:lnTo>
                      <a:pt x="11" y="197"/>
                    </a:lnTo>
                    <a:lnTo>
                      <a:pt x="5" y="185"/>
                    </a:lnTo>
                    <a:lnTo>
                      <a:pt x="2" y="170"/>
                    </a:lnTo>
                    <a:lnTo>
                      <a:pt x="0" y="156"/>
                    </a:lnTo>
                    <a:lnTo>
                      <a:pt x="0" y="141"/>
                    </a:lnTo>
                    <a:lnTo>
                      <a:pt x="0" y="141"/>
                    </a:lnTo>
                    <a:lnTo>
                      <a:pt x="0" y="127"/>
                    </a:lnTo>
                    <a:lnTo>
                      <a:pt x="2" y="114"/>
                    </a:lnTo>
                    <a:lnTo>
                      <a:pt x="5" y="99"/>
                    </a:lnTo>
                    <a:lnTo>
                      <a:pt x="11" y="87"/>
                    </a:lnTo>
                    <a:lnTo>
                      <a:pt x="16" y="74"/>
                    </a:lnTo>
                    <a:lnTo>
                      <a:pt x="23" y="63"/>
                    </a:lnTo>
                    <a:lnTo>
                      <a:pt x="33" y="52"/>
                    </a:lnTo>
                    <a:lnTo>
                      <a:pt x="42" y="41"/>
                    </a:lnTo>
                    <a:lnTo>
                      <a:pt x="51" y="32"/>
                    </a:lnTo>
                    <a:lnTo>
                      <a:pt x="62" y="23"/>
                    </a:lnTo>
                    <a:lnTo>
                      <a:pt x="74" y="16"/>
                    </a:lnTo>
                    <a:lnTo>
                      <a:pt x="87" y="11"/>
                    </a:lnTo>
                    <a:lnTo>
                      <a:pt x="100" y="7"/>
                    </a:lnTo>
                    <a:lnTo>
                      <a:pt x="112" y="3"/>
                    </a:lnTo>
                    <a:lnTo>
                      <a:pt x="127" y="0"/>
                    </a:lnTo>
                    <a:lnTo>
                      <a:pt x="141" y="0"/>
                    </a:lnTo>
                    <a:lnTo>
                      <a:pt x="141" y="141"/>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77">
                <a:extLst>
                  <a:ext uri="{FF2B5EF4-FFF2-40B4-BE49-F238E27FC236}">
                    <a16:creationId xmlns="" xmlns:a16="http://schemas.microsoft.com/office/drawing/2014/main" id="{C01CF365-FF1D-479C-A63B-D48AC34A51D3}"/>
                  </a:ext>
                </a:extLst>
              </p:cNvPr>
              <p:cNvSpPr>
                <a:spLocks/>
              </p:cNvSpPr>
              <p:nvPr/>
            </p:nvSpPr>
            <p:spPr bwMode="auto">
              <a:xfrm>
                <a:off x="4260783" y="798258"/>
                <a:ext cx="147420" cy="147420"/>
              </a:xfrm>
              <a:custGeom>
                <a:avLst/>
                <a:gdLst/>
                <a:ahLst/>
                <a:cxnLst>
                  <a:cxn ang="0">
                    <a:pos x="0" y="142"/>
                  </a:cxn>
                  <a:cxn ang="0">
                    <a:pos x="141" y="142"/>
                  </a:cxn>
                  <a:cxn ang="0">
                    <a:pos x="141" y="142"/>
                  </a:cxn>
                  <a:cxn ang="0">
                    <a:pos x="141" y="127"/>
                  </a:cxn>
                  <a:cxn ang="0">
                    <a:pos x="139" y="113"/>
                  </a:cxn>
                  <a:cxn ang="0">
                    <a:pos x="136" y="100"/>
                  </a:cxn>
                  <a:cxn ang="0">
                    <a:pos x="130" y="87"/>
                  </a:cxn>
                  <a:cxn ang="0">
                    <a:pos x="125" y="74"/>
                  </a:cxn>
                  <a:cxn ang="0">
                    <a:pos x="118" y="62"/>
                  </a:cxn>
                  <a:cxn ang="0">
                    <a:pos x="109" y="51"/>
                  </a:cxn>
                  <a:cxn ang="0">
                    <a:pos x="100" y="42"/>
                  </a:cxn>
                  <a:cxn ang="0">
                    <a:pos x="91" y="33"/>
                  </a:cxn>
                  <a:cxn ang="0">
                    <a:pos x="80" y="24"/>
                  </a:cxn>
                  <a:cxn ang="0">
                    <a:pos x="67" y="16"/>
                  </a:cxn>
                  <a:cxn ang="0">
                    <a:pos x="54" y="11"/>
                  </a:cxn>
                  <a:cxn ang="0">
                    <a:pos x="42" y="6"/>
                  </a:cxn>
                  <a:cxn ang="0">
                    <a:pos x="29" y="2"/>
                  </a:cxn>
                  <a:cxn ang="0">
                    <a:pos x="14" y="0"/>
                  </a:cxn>
                  <a:cxn ang="0">
                    <a:pos x="0" y="0"/>
                  </a:cxn>
                  <a:cxn ang="0">
                    <a:pos x="0" y="142"/>
                  </a:cxn>
                </a:cxnLst>
                <a:rect l="0" t="0" r="r" b="b"/>
                <a:pathLst>
                  <a:path w="141" h="142">
                    <a:moveTo>
                      <a:pt x="0" y="142"/>
                    </a:moveTo>
                    <a:lnTo>
                      <a:pt x="141" y="142"/>
                    </a:lnTo>
                    <a:lnTo>
                      <a:pt x="141" y="142"/>
                    </a:lnTo>
                    <a:lnTo>
                      <a:pt x="141" y="127"/>
                    </a:lnTo>
                    <a:lnTo>
                      <a:pt x="139" y="113"/>
                    </a:lnTo>
                    <a:lnTo>
                      <a:pt x="136" y="100"/>
                    </a:lnTo>
                    <a:lnTo>
                      <a:pt x="130" y="87"/>
                    </a:lnTo>
                    <a:lnTo>
                      <a:pt x="125" y="74"/>
                    </a:lnTo>
                    <a:lnTo>
                      <a:pt x="118" y="62"/>
                    </a:lnTo>
                    <a:lnTo>
                      <a:pt x="109" y="51"/>
                    </a:lnTo>
                    <a:lnTo>
                      <a:pt x="100" y="42"/>
                    </a:lnTo>
                    <a:lnTo>
                      <a:pt x="91" y="33"/>
                    </a:lnTo>
                    <a:lnTo>
                      <a:pt x="80" y="24"/>
                    </a:lnTo>
                    <a:lnTo>
                      <a:pt x="67" y="16"/>
                    </a:lnTo>
                    <a:lnTo>
                      <a:pt x="54" y="11"/>
                    </a:lnTo>
                    <a:lnTo>
                      <a:pt x="42" y="6"/>
                    </a:lnTo>
                    <a:lnTo>
                      <a:pt x="29" y="2"/>
                    </a:lnTo>
                    <a:lnTo>
                      <a:pt x="14" y="0"/>
                    </a:lnTo>
                    <a:lnTo>
                      <a:pt x="0" y="0"/>
                    </a:lnTo>
                    <a:lnTo>
                      <a:pt x="0" y="142"/>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97" name="Rectangle 96">
            <a:extLst>
              <a:ext uri="{FF2B5EF4-FFF2-40B4-BE49-F238E27FC236}">
                <a16:creationId xmlns="" xmlns:a16="http://schemas.microsoft.com/office/drawing/2014/main" id="{0706ABF3-20F9-4947-B0FE-EB55E44B2152}"/>
              </a:ext>
            </a:extLst>
          </p:cNvPr>
          <p:cNvSpPr/>
          <p:nvPr/>
        </p:nvSpPr>
        <p:spPr>
          <a:xfrm>
            <a:off x="494427" y="4694832"/>
            <a:ext cx="1294927"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 xmlns:a16="http://schemas.microsoft.com/office/drawing/2014/main" id="{E9608B77-F76E-494B-BC49-F889422AEDC2}"/>
              </a:ext>
            </a:extLst>
          </p:cNvPr>
          <p:cNvSpPr/>
          <p:nvPr/>
        </p:nvSpPr>
        <p:spPr>
          <a:xfrm>
            <a:off x="1970785" y="4694654"/>
            <a:ext cx="1310754"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 xmlns:a16="http://schemas.microsoft.com/office/drawing/2014/main" id="{139DD823-40B4-420E-BC82-136D06ABF0F9}"/>
              </a:ext>
            </a:extLst>
          </p:cNvPr>
          <p:cNvSpPr/>
          <p:nvPr/>
        </p:nvSpPr>
        <p:spPr>
          <a:xfrm>
            <a:off x="3432275" y="4696039"/>
            <a:ext cx="1568026"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 xmlns:a16="http://schemas.microsoft.com/office/drawing/2014/main" id="{0514D32A-346B-48D0-8074-4C81EE29EE22}"/>
              </a:ext>
            </a:extLst>
          </p:cNvPr>
          <p:cNvSpPr/>
          <p:nvPr/>
        </p:nvSpPr>
        <p:spPr>
          <a:xfrm>
            <a:off x="5198267" y="4694654"/>
            <a:ext cx="1671922"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 xmlns:a16="http://schemas.microsoft.com/office/drawing/2014/main" id="{1B82C2CC-2E49-4954-9352-665B530B2003}"/>
              </a:ext>
            </a:extLst>
          </p:cNvPr>
          <p:cNvSpPr/>
          <p:nvPr/>
        </p:nvSpPr>
        <p:spPr>
          <a:xfrm>
            <a:off x="7068155" y="4694654"/>
            <a:ext cx="1392277"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erson standing in a room&#10;&#10;Description automatically generated">
            <a:extLst>
              <a:ext uri="{FF2B5EF4-FFF2-40B4-BE49-F238E27FC236}">
                <a16:creationId xmlns="" xmlns:a16="http://schemas.microsoft.com/office/drawing/2014/main" id="{2D77609A-6DF9-47A7-98A4-99A6572C0D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0905" t="6836" b="3172"/>
          <a:stretch/>
        </p:blipFill>
        <p:spPr>
          <a:xfrm>
            <a:off x="0" y="1081753"/>
            <a:ext cx="2126278" cy="3421261"/>
          </a:xfrm>
          <a:prstGeom prst="rect">
            <a:avLst/>
          </a:prstGeom>
        </p:spPr>
      </p:pic>
      <p:pic>
        <p:nvPicPr>
          <p:cNvPr id="10" name="Picture 9" descr="A person standing next to a train station&#10;&#10;Description automatically generated">
            <a:extLst>
              <a:ext uri="{FF2B5EF4-FFF2-40B4-BE49-F238E27FC236}">
                <a16:creationId xmlns="" xmlns:a16="http://schemas.microsoft.com/office/drawing/2014/main" id="{89DCA1CE-0F2A-4476-B400-36F59AC8B57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661"/>
          <a:stretch/>
        </p:blipFill>
        <p:spPr>
          <a:xfrm>
            <a:off x="2124532" y="1082230"/>
            <a:ext cx="2213319" cy="3426890"/>
          </a:xfrm>
          <a:prstGeom prst="rect">
            <a:avLst/>
          </a:prstGeom>
        </p:spPr>
      </p:pic>
      <p:pic>
        <p:nvPicPr>
          <p:cNvPr id="12" name="Picture 11" descr="A person standing in front of a building&#10;&#10;Description automatically generated">
            <a:extLst>
              <a:ext uri="{FF2B5EF4-FFF2-40B4-BE49-F238E27FC236}">
                <a16:creationId xmlns="" xmlns:a16="http://schemas.microsoft.com/office/drawing/2014/main" id="{6C70B167-C82F-4E0C-B421-09C2EE58AE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04313" y="1086658"/>
            <a:ext cx="2420076" cy="3422462"/>
          </a:xfrm>
          <a:prstGeom prst="rect">
            <a:avLst/>
          </a:prstGeom>
        </p:spPr>
      </p:pic>
      <p:pic>
        <p:nvPicPr>
          <p:cNvPr id="14" name="Picture 13" descr="A person standing in a room&#10;&#10;Description automatically generated">
            <a:extLst>
              <a:ext uri="{FF2B5EF4-FFF2-40B4-BE49-F238E27FC236}">
                <a16:creationId xmlns="" xmlns:a16="http://schemas.microsoft.com/office/drawing/2014/main" id="{99FBF8C4-024E-4F05-ABD5-B80E04FC13B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24389" y="1106490"/>
            <a:ext cx="2430835" cy="3396524"/>
          </a:xfrm>
          <a:prstGeom prst="rect">
            <a:avLst/>
          </a:prstGeom>
        </p:spPr>
      </p:pic>
    </p:spTree>
    <p:extLst>
      <p:ext uri="{BB962C8B-B14F-4D97-AF65-F5344CB8AC3E}">
        <p14:creationId xmlns:p14="http://schemas.microsoft.com/office/powerpoint/2010/main" val="20788749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827" y="152400"/>
            <a:ext cx="8768004" cy="1138773"/>
          </a:xfrm>
        </p:spPr>
        <p:txBody>
          <a:bodyPr/>
          <a:lstStyle/>
          <a:p>
            <a:r>
              <a:rPr lang="en-GB" sz="2400" dirty="0"/>
              <a:t/>
            </a:r>
            <a:br>
              <a:rPr lang="en-GB" sz="2400" dirty="0"/>
            </a:br>
            <a:r>
              <a:rPr lang="en-GB" sz="2400" dirty="0" smtClean="0"/>
              <a:t>You can start an apprenticeship from the age of 16 (level 2)</a:t>
            </a:r>
            <a:br>
              <a:rPr lang="en-GB" sz="2400" dirty="0" smtClean="0"/>
            </a:br>
            <a:r>
              <a:rPr lang="en-GB" sz="2400" dirty="0" smtClean="0"/>
              <a:t>and work up towards achieving  a degree (level  6 / 7)</a:t>
            </a:r>
            <a:endParaRPr lang="en-GB" sz="2400" dirty="0"/>
          </a:p>
        </p:txBody>
      </p:sp>
      <p:pic>
        <p:nvPicPr>
          <p:cNvPr id="246" name="Picture 245" descr="A group of people standing in front of a newspaper&#10;&#10;Description automatically generated">
            <a:extLst>
              <a:ext uri="{FF2B5EF4-FFF2-40B4-BE49-F238E27FC236}">
                <a16:creationId xmlns="" xmlns:a16="http://schemas.microsoft.com/office/drawing/2014/main" id="{6ED45BE4-7B63-47E8-8893-6ADDCA0738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06" t="5829" r="43280" b="4685"/>
          <a:stretch/>
        </p:blipFill>
        <p:spPr>
          <a:xfrm>
            <a:off x="2831389" y="1794117"/>
            <a:ext cx="3659694" cy="4102991"/>
          </a:xfrm>
          <a:prstGeom prst="rect">
            <a:avLst/>
          </a:prstGeom>
        </p:spPr>
      </p:pic>
      <p:grpSp>
        <p:nvGrpSpPr>
          <p:cNvPr id="247" name="Group 246">
            <a:extLst>
              <a:ext uri="{FF2B5EF4-FFF2-40B4-BE49-F238E27FC236}">
                <a16:creationId xmlns="" xmlns:a16="http://schemas.microsoft.com/office/drawing/2014/main" id="{88CA7AF7-CF8B-4D2D-A51D-569F291F2C5D}"/>
              </a:ext>
            </a:extLst>
          </p:cNvPr>
          <p:cNvGrpSpPr/>
          <p:nvPr/>
        </p:nvGrpSpPr>
        <p:grpSpPr>
          <a:xfrm>
            <a:off x="-856253" y="3969892"/>
            <a:ext cx="3514471" cy="1604959"/>
            <a:chOff x="1375584" y="4162075"/>
            <a:chExt cx="3514471" cy="1604959"/>
          </a:xfrm>
        </p:grpSpPr>
        <p:grpSp>
          <p:nvGrpSpPr>
            <p:cNvPr id="248" name="Group 247">
              <a:extLst>
                <a:ext uri="{FF2B5EF4-FFF2-40B4-BE49-F238E27FC236}">
                  <a16:creationId xmlns="" xmlns:a16="http://schemas.microsoft.com/office/drawing/2014/main" id="{D936991F-B81E-4B34-AFC2-B33F3CBEDBB1}"/>
                </a:ext>
              </a:extLst>
            </p:cNvPr>
            <p:cNvGrpSpPr/>
            <p:nvPr/>
          </p:nvGrpSpPr>
          <p:grpSpPr>
            <a:xfrm>
              <a:off x="2425222" y="4505028"/>
              <a:ext cx="2464833" cy="1262006"/>
              <a:chOff x="7613509" y="2079452"/>
              <a:chExt cx="7900774" cy="1600200"/>
            </a:xfrm>
          </p:grpSpPr>
          <p:sp>
            <p:nvSpPr>
              <p:cNvPr id="250" name="Rectangle 249">
                <a:extLst>
                  <a:ext uri="{FF2B5EF4-FFF2-40B4-BE49-F238E27FC236}">
                    <a16:creationId xmlns="" xmlns:a16="http://schemas.microsoft.com/office/drawing/2014/main" id="{CF620276-63CC-406A-9B41-DD576D5EE6D5}"/>
                  </a:ext>
                </a:extLst>
              </p:cNvPr>
              <p:cNvSpPr/>
              <p:nvPr/>
            </p:nvSpPr>
            <p:spPr>
              <a:xfrm>
                <a:off x="7818084" y="2079452"/>
                <a:ext cx="7696199"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4" name="TextBox 253">
                <a:extLst>
                  <a:ext uri="{FF2B5EF4-FFF2-40B4-BE49-F238E27FC236}">
                    <a16:creationId xmlns="" xmlns:a16="http://schemas.microsoft.com/office/drawing/2014/main" id="{F0862CDD-9A85-4BE1-A683-A186A3B19FFB}"/>
                  </a:ext>
                </a:extLst>
              </p:cNvPr>
              <p:cNvSpPr txBox="1"/>
              <p:nvPr/>
            </p:nvSpPr>
            <p:spPr>
              <a:xfrm>
                <a:off x="7613509" y="2479217"/>
                <a:ext cx="7696199" cy="819536"/>
              </a:xfrm>
              <a:prstGeom prst="rect">
                <a:avLst/>
              </a:prstGeom>
              <a:noFill/>
            </p:spPr>
            <p:txBody>
              <a:bodyPr wrap="square" rtlCol="0">
                <a:spAutoFit/>
              </a:bodyPr>
              <a:lstStyle/>
              <a:p>
                <a:pPr algn="ctr"/>
                <a:r>
                  <a:rPr lang="en-US" sz="3600" dirty="0">
                    <a:solidFill>
                      <a:srgbClr val="2F8FD1"/>
                    </a:solidFill>
                    <a:latin typeface="Lato" panose="020F0502020204030203" pitchFamily="34" charset="0"/>
                    <a:ea typeface="Lato" panose="020F0502020204030203" pitchFamily="34" charset="0"/>
                    <a:cs typeface="Lato" panose="020F0502020204030203" pitchFamily="34" charset="0"/>
                  </a:rPr>
                  <a:t>Social life?</a:t>
                </a:r>
              </a:p>
            </p:txBody>
          </p:sp>
        </p:grpSp>
        <p:sp>
          <p:nvSpPr>
            <p:cNvPr id="249" name="Freeform 525">
              <a:extLst>
                <a:ext uri="{FF2B5EF4-FFF2-40B4-BE49-F238E27FC236}">
                  <a16:creationId xmlns="" xmlns:a16="http://schemas.microsoft.com/office/drawing/2014/main" id="{34299040-927F-4C3F-B925-949416AA767A}"/>
                </a:ext>
              </a:extLst>
            </p:cNvPr>
            <p:cNvSpPr>
              <a:spLocks/>
            </p:cNvSpPr>
            <p:nvPr/>
          </p:nvSpPr>
          <p:spPr bwMode="auto">
            <a:xfrm>
              <a:off x="1375584" y="4162075"/>
              <a:ext cx="21288" cy="21288"/>
            </a:xfrm>
            <a:custGeom>
              <a:avLst/>
              <a:gdLst>
                <a:gd name="T0" fmla="*/ 98 w 197"/>
                <a:gd name="T1" fmla="*/ 0 h 198"/>
                <a:gd name="T2" fmla="*/ 121 w 197"/>
                <a:gd name="T3" fmla="*/ 2 h 198"/>
                <a:gd name="T4" fmla="*/ 142 w 197"/>
                <a:gd name="T5" fmla="*/ 9 h 198"/>
                <a:gd name="T6" fmla="*/ 161 w 197"/>
                <a:gd name="T7" fmla="*/ 22 h 198"/>
                <a:gd name="T8" fmla="*/ 175 w 197"/>
                <a:gd name="T9" fmla="*/ 37 h 198"/>
                <a:gd name="T10" fmla="*/ 187 w 197"/>
                <a:gd name="T11" fmla="*/ 55 h 198"/>
                <a:gd name="T12" fmla="*/ 194 w 197"/>
                <a:gd name="T13" fmla="*/ 76 h 198"/>
                <a:gd name="T14" fmla="*/ 197 w 197"/>
                <a:gd name="T15" fmla="*/ 98 h 198"/>
                <a:gd name="T16" fmla="*/ 194 w 197"/>
                <a:gd name="T17" fmla="*/ 121 h 198"/>
                <a:gd name="T18" fmla="*/ 187 w 197"/>
                <a:gd name="T19" fmla="*/ 142 h 198"/>
                <a:gd name="T20" fmla="*/ 175 w 197"/>
                <a:gd name="T21" fmla="*/ 160 h 198"/>
                <a:gd name="T22" fmla="*/ 161 w 197"/>
                <a:gd name="T23" fmla="*/ 176 h 198"/>
                <a:gd name="T24" fmla="*/ 142 w 197"/>
                <a:gd name="T25" fmla="*/ 188 h 198"/>
                <a:gd name="T26" fmla="*/ 121 w 197"/>
                <a:gd name="T27" fmla="*/ 195 h 198"/>
                <a:gd name="T28" fmla="*/ 98 w 197"/>
                <a:gd name="T29" fmla="*/ 198 h 198"/>
                <a:gd name="T30" fmla="*/ 76 w 197"/>
                <a:gd name="T31" fmla="*/ 195 h 198"/>
                <a:gd name="T32" fmla="*/ 56 w 197"/>
                <a:gd name="T33" fmla="*/ 188 h 198"/>
                <a:gd name="T34" fmla="*/ 37 w 197"/>
                <a:gd name="T35" fmla="*/ 176 h 198"/>
                <a:gd name="T36" fmla="*/ 22 w 197"/>
                <a:gd name="T37" fmla="*/ 160 h 198"/>
                <a:gd name="T38" fmla="*/ 10 w 197"/>
                <a:gd name="T39" fmla="*/ 142 h 198"/>
                <a:gd name="T40" fmla="*/ 3 w 197"/>
                <a:gd name="T41" fmla="*/ 121 h 198"/>
                <a:gd name="T42" fmla="*/ 0 w 197"/>
                <a:gd name="T43" fmla="*/ 98 h 198"/>
                <a:gd name="T44" fmla="*/ 3 w 197"/>
                <a:gd name="T45" fmla="*/ 76 h 198"/>
                <a:gd name="T46" fmla="*/ 10 w 197"/>
                <a:gd name="T47" fmla="*/ 55 h 198"/>
                <a:gd name="T48" fmla="*/ 22 w 197"/>
                <a:gd name="T49" fmla="*/ 37 h 198"/>
                <a:gd name="T50" fmla="*/ 37 w 197"/>
                <a:gd name="T51" fmla="*/ 22 h 198"/>
                <a:gd name="T52" fmla="*/ 56 w 197"/>
                <a:gd name="T53" fmla="*/ 9 h 198"/>
                <a:gd name="T54" fmla="*/ 76 w 197"/>
                <a:gd name="T55" fmla="*/ 2 h 198"/>
                <a:gd name="T56" fmla="*/ 98 w 197"/>
                <a:gd name="T57"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7" h="198">
                  <a:moveTo>
                    <a:pt x="98" y="0"/>
                  </a:moveTo>
                  <a:lnTo>
                    <a:pt x="121" y="2"/>
                  </a:lnTo>
                  <a:lnTo>
                    <a:pt x="142" y="9"/>
                  </a:lnTo>
                  <a:lnTo>
                    <a:pt x="161" y="22"/>
                  </a:lnTo>
                  <a:lnTo>
                    <a:pt x="175" y="37"/>
                  </a:lnTo>
                  <a:lnTo>
                    <a:pt x="187" y="55"/>
                  </a:lnTo>
                  <a:lnTo>
                    <a:pt x="194" y="76"/>
                  </a:lnTo>
                  <a:lnTo>
                    <a:pt x="197" y="98"/>
                  </a:lnTo>
                  <a:lnTo>
                    <a:pt x="194" y="121"/>
                  </a:lnTo>
                  <a:lnTo>
                    <a:pt x="187" y="142"/>
                  </a:lnTo>
                  <a:lnTo>
                    <a:pt x="175" y="160"/>
                  </a:lnTo>
                  <a:lnTo>
                    <a:pt x="161" y="176"/>
                  </a:lnTo>
                  <a:lnTo>
                    <a:pt x="142" y="188"/>
                  </a:lnTo>
                  <a:lnTo>
                    <a:pt x="121" y="195"/>
                  </a:lnTo>
                  <a:lnTo>
                    <a:pt x="98" y="198"/>
                  </a:lnTo>
                  <a:lnTo>
                    <a:pt x="76" y="195"/>
                  </a:lnTo>
                  <a:lnTo>
                    <a:pt x="56" y="188"/>
                  </a:lnTo>
                  <a:lnTo>
                    <a:pt x="37" y="176"/>
                  </a:lnTo>
                  <a:lnTo>
                    <a:pt x="22" y="160"/>
                  </a:lnTo>
                  <a:lnTo>
                    <a:pt x="10" y="142"/>
                  </a:lnTo>
                  <a:lnTo>
                    <a:pt x="3" y="121"/>
                  </a:lnTo>
                  <a:lnTo>
                    <a:pt x="0" y="98"/>
                  </a:lnTo>
                  <a:lnTo>
                    <a:pt x="3" y="76"/>
                  </a:lnTo>
                  <a:lnTo>
                    <a:pt x="10" y="55"/>
                  </a:lnTo>
                  <a:lnTo>
                    <a:pt x="22" y="37"/>
                  </a:lnTo>
                  <a:lnTo>
                    <a:pt x="37" y="22"/>
                  </a:lnTo>
                  <a:lnTo>
                    <a:pt x="56" y="9"/>
                  </a:lnTo>
                  <a:lnTo>
                    <a:pt x="76" y="2"/>
                  </a:lnTo>
                  <a:lnTo>
                    <a:pt x="98" y="0"/>
                  </a:lnTo>
                  <a:close/>
                </a:path>
              </a:pathLst>
            </a:custGeom>
            <a:solidFill>
              <a:srgbClr val="F6510A"/>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55" name="Group 254">
            <a:extLst>
              <a:ext uri="{FF2B5EF4-FFF2-40B4-BE49-F238E27FC236}">
                <a16:creationId xmlns="" xmlns:a16="http://schemas.microsoft.com/office/drawing/2014/main" id="{846694F4-AB79-44EA-BD3F-CB44503F20E4}"/>
              </a:ext>
            </a:extLst>
          </p:cNvPr>
          <p:cNvGrpSpPr/>
          <p:nvPr/>
        </p:nvGrpSpPr>
        <p:grpSpPr>
          <a:xfrm>
            <a:off x="212827" y="1502378"/>
            <a:ext cx="2431148" cy="1262005"/>
            <a:chOff x="594111" y="-692365"/>
            <a:chExt cx="2431148" cy="1262005"/>
          </a:xfrm>
        </p:grpSpPr>
        <p:sp>
          <p:nvSpPr>
            <p:cNvPr id="256" name="Rectangle 255">
              <a:extLst>
                <a:ext uri="{FF2B5EF4-FFF2-40B4-BE49-F238E27FC236}">
                  <a16:creationId xmlns="" xmlns:a16="http://schemas.microsoft.com/office/drawing/2014/main" id="{B5BF7B15-880D-4626-A388-F2137B13E09E}"/>
                </a:ext>
              </a:extLst>
            </p:cNvPr>
            <p:cNvSpPr/>
            <p:nvPr/>
          </p:nvSpPr>
          <p:spPr>
            <a:xfrm>
              <a:off x="624248" y="-692365"/>
              <a:ext cx="2401011" cy="1262005"/>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3" name="Group 262">
              <a:extLst>
                <a:ext uri="{FF2B5EF4-FFF2-40B4-BE49-F238E27FC236}">
                  <a16:creationId xmlns="" xmlns:a16="http://schemas.microsoft.com/office/drawing/2014/main" id="{A1180502-C842-4381-96F6-DD06D4BCE973}"/>
                </a:ext>
              </a:extLst>
            </p:cNvPr>
            <p:cNvGrpSpPr/>
            <p:nvPr/>
          </p:nvGrpSpPr>
          <p:grpSpPr>
            <a:xfrm>
              <a:off x="594111" y="-611196"/>
              <a:ext cx="2418089" cy="996170"/>
              <a:chOff x="594111" y="-611196"/>
              <a:chExt cx="2418089" cy="996170"/>
            </a:xfrm>
          </p:grpSpPr>
          <p:sp>
            <p:nvSpPr>
              <p:cNvPr id="264" name="TextBox 263">
                <a:extLst>
                  <a:ext uri="{FF2B5EF4-FFF2-40B4-BE49-F238E27FC236}">
                    <a16:creationId xmlns="" xmlns:a16="http://schemas.microsoft.com/office/drawing/2014/main" id="{A7820B27-1F55-4015-969B-60F7F8112B42}"/>
                  </a:ext>
                </a:extLst>
              </p:cNvPr>
              <p:cNvSpPr txBox="1"/>
              <p:nvPr/>
            </p:nvSpPr>
            <p:spPr>
              <a:xfrm>
                <a:off x="594111" y="-611196"/>
                <a:ext cx="2401011" cy="707886"/>
              </a:xfrm>
              <a:prstGeom prst="rect">
                <a:avLst/>
              </a:prstGeom>
              <a:noFill/>
            </p:spPr>
            <p:txBody>
              <a:bodyPr wrap="square" rtlCol="0">
                <a:spAutoFit/>
              </a:bodyPr>
              <a:lstStyle/>
              <a:p>
                <a:pPr algn="ctr"/>
                <a:r>
                  <a:rPr lang="en-US" sz="2000" dirty="0">
                    <a:solidFill>
                      <a:srgbClr val="2F8FD1"/>
                    </a:solidFill>
                    <a:latin typeface="Lato" panose="020F0502020204030203" pitchFamily="34" charset="0"/>
                    <a:ea typeface="Lato" panose="020F0502020204030203" pitchFamily="34" charset="0"/>
                    <a:cs typeface="Lato" panose="020F0502020204030203" pitchFamily="34" charset="0"/>
                  </a:rPr>
                  <a:t>EARN A </a:t>
                </a:r>
                <a:br>
                  <a:rPr lang="en-US" sz="2000" dirty="0">
                    <a:solidFill>
                      <a:srgbClr val="2F8FD1"/>
                    </a:solidFill>
                    <a:latin typeface="Lato" panose="020F0502020204030203" pitchFamily="34" charset="0"/>
                    <a:ea typeface="Lato" panose="020F0502020204030203" pitchFamily="34" charset="0"/>
                    <a:cs typeface="Lato" panose="020F0502020204030203" pitchFamily="34" charset="0"/>
                  </a:rPr>
                </a:br>
                <a:endParaRPr lang="en-US" sz="20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65" name="TextBox 264">
                <a:extLst>
                  <a:ext uri="{FF2B5EF4-FFF2-40B4-BE49-F238E27FC236}">
                    <a16:creationId xmlns="" xmlns:a16="http://schemas.microsoft.com/office/drawing/2014/main" id="{47CCE35F-01CF-45A8-8365-2C84FF8E4F0F}"/>
                  </a:ext>
                </a:extLst>
              </p:cNvPr>
              <p:cNvSpPr txBox="1"/>
              <p:nvPr/>
            </p:nvSpPr>
            <p:spPr>
              <a:xfrm>
                <a:off x="611189" y="-261357"/>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SALARY</a:t>
                </a:r>
              </a:p>
            </p:txBody>
          </p:sp>
        </p:grpSp>
      </p:grpSp>
      <p:grpSp>
        <p:nvGrpSpPr>
          <p:cNvPr id="266" name="Group 265">
            <a:extLst>
              <a:ext uri="{FF2B5EF4-FFF2-40B4-BE49-F238E27FC236}">
                <a16:creationId xmlns="" xmlns:a16="http://schemas.microsoft.com/office/drawing/2014/main" id="{611FE45B-60F1-4D78-973F-E46561BF5662}"/>
              </a:ext>
            </a:extLst>
          </p:cNvPr>
          <p:cNvGrpSpPr/>
          <p:nvPr/>
        </p:nvGrpSpPr>
        <p:grpSpPr>
          <a:xfrm>
            <a:off x="6639841" y="1429597"/>
            <a:ext cx="2439667" cy="1262006"/>
            <a:chOff x="3605066" y="1854006"/>
            <a:chExt cx="2439667" cy="1262006"/>
          </a:xfrm>
        </p:grpSpPr>
        <p:grpSp>
          <p:nvGrpSpPr>
            <p:cNvPr id="267" name="Group 266">
              <a:extLst>
                <a:ext uri="{FF2B5EF4-FFF2-40B4-BE49-F238E27FC236}">
                  <a16:creationId xmlns="" xmlns:a16="http://schemas.microsoft.com/office/drawing/2014/main" id="{ADEBC3EB-8498-4475-9292-251A293D6CD3}"/>
                </a:ext>
              </a:extLst>
            </p:cNvPr>
            <p:cNvGrpSpPr/>
            <p:nvPr/>
          </p:nvGrpSpPr>
          <p:grpSpPr>
            <a:xfrm>
              <a:off x="3605066" y="1854006"/>
              <a:ext cx="2425424" cy="1262006"/>
              <a:chOff x="3605066" y="1854006"/>
              <a:chExt cx="2425424" cy="1262006"/>
            </a:xfrm>
          </p:grpSpPr>
          <p:sp>
            <p:nvSpPr>
              <p:cNvPr id="269" name="Rectangle 268">
                <a:extLst>
                  <a:ext uri="{FF2B5EF4-FFF2-40B4-BE49-F238E27FC236}">
                    <a16:creationId xmlns="" xmlns:a16="http://schemas.microsoft.com/office/drawing/2014/main" id="{56E05C34-C684-4BED-BAD9-1C1680EF7E70}"/>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0" name="TextBox 269">
                <a:extLst>
                  <a:ext uri="{FF2B5EF4-FFF2-40B4-BE49-F238E27FC236}">
                    <a16:creationId xmlns="" xmlns:a16="http://schemas.microsoft.com/office/drawing/2014/main" id="{37A58AB2-7FB8-4C49-A3C2-D18DEFF03234}"/>
                  </a:ext>
                </a:extLst>
              </p:cNvPr>
              <p:cNvSpPr txBox="1"/>
              <p:nvPr/>
            </p:nvSpPr>
            <p:spPr>
              <a:xfrm>
                <a:off x="3629479" y="1926787"/>
                <a:ext cx="2401011" cy="954107"/>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GAIN A </a:t>
                </a:r>
                <a:r>
                  <a:rPr lang="en-US" sz="2800" dirty="0">
                    <a:solidFill>
                      <a:schemeClr val="bg1"/>
                    </a:solidFill>
                    <a:latin typeface="Lato" panose="020F0502020204030203" pitchFamily="34" charset="0"/>
                    <a:ea typeface="Lato" panose="020F0502020204030203" pitchFamily="34" charset="0"/>
                    <a:cs typeface="Lato" panose="020F0502020204030203" pitchFamily="34" charset="0"/>
                  </a:rPr>
                  <a:t/>
                </a:r>
                <a:br>
                  <a:rPr lang="en-US" sz="2800" dirty="0">
                    <a:solidFill>
                      <a:schemeClr val="bg1"/>
                    </a:solidFill>
                    <a:latin typeface="Lato" panose="020F0502020204030203" pitchFamily="34" charset="0"/>
                    <a:ea typeface="Lato" panose="020F0502020204030203" pitchFamily="34" charset="0"/>
                    <a:cs typeface="Lato" panose="020F0502020204030203" pitchFamily="34" charset="0"/>
                  </a:rPr>
                </a:br>
                <a:endParaRPr lang="en-US" sz="28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grpSp>
        <p:sp>
          <p:nvSpPr>
            <p:cNvPr id="268" name="TextBox 267">
              <a:extLst>
                <a:ext uri="{FF2B5EF4-FFF2-40B4-BE49-F238E27FC236}">
                  <a16:creationId xmlns="" xmlns:a16="http://schemas.microsoft.com/office/drawing/2014/main" id="{DF879626-674F-452E-B5F8-26DC2BE10502}"/>
                </a:ext>
              </a:extLst>
            </p:cNvPr>
            <p:cNvSpPr txBox="1"/>
            <p:nvPr/>
          </p:nvSpPr>
          <p:spPr>
            <a:xfrm>
              <a:off x="3643722" y="2381024"/>
              <a:ext cx="2401011" cy="707886"/>
            </a:xfrm>
            <a:prstGeom prst="rect">
              <a:avLst/>
            </a:prstGeom>
            <a:noFill/>
          </p:spPr>
          <p:txBody>
            <a:bodyPr wrap="square" rtlCol="0">
              <a:spAutoFit/>
            </a:bodyPr>
            <a:lstStyle/>
            <a:p>
              <a:pPr algn="ctr"/>
              <a:r>
                <a:rPr lang="en-US" sz="4000" dirty="0">
                  <a:solidFill>
                    <a:srgbClr val="2F8FD1"/>
                  </a:solidFill>
                  <a:latin typeface="Lato" panose="020F0502020204030203" pitchFamily="34" charset="0"/>
                  <a:ea typeface="Lato" panose="020F0502020204030203" pitchFamily="34" charset="0"/>
                  <a:cs typeface="Lato" panose="020F0502020204030203" pitchFamily="34" charset="0"/>
                </a:rPr>
                <a:t>DEGREE</a:t>
              </a:r>
              <a:endParaRPr lang="en-US" sz="28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1" name="Group 270">
            <a:extLst>
              <a:ext uri="{FF2B5EF4-FFF2-40B4-BE49-F238E27FC236}">
                <a16:creationId xmlns="" xmlns:a16="http://schemas.microsoft.com/office/drawing/2014/main" id="{B8B58FB3-24C4-4929-8B51-404A794A9030}"/>
              </a:ext>
            </a:extLst>
          </p:cNvPr>
          <p:cNvGrpSpPr/>
          <p:nvPr/>
        </p:nvGrpSpPr>
        <p:grpSpPr>
          <a:xfrm>
            <a:off x="6579820" y="2812294"/>
            <a:ext cx="2445952" cy="1269613"/>
            <a:chOff x="3589739" y="2888955"/>
            <a:chExt cx="2445952" cy="1269613"/>
          </a:xfrm>
        </p:grpSpPr>
        <p:sp>
          <p:nvSpPr>
            <p:cNvPr id="272" name="Rectangle 271">
              <a:extLst>
                <a:ext uri="{FF2B5EF4-FFF2-40B4-BE49-F238E27FC236}">
                  <a16:creationId xmlns="" xmlns:a16="http://schemas.microsoft.com/office/drawing/2014/main" id="{86F4F785-2F12-46BE-83EF-5504222A01DC}"/>
                </a:ext>
              </a:extLst>
            </p:cNvPr>
            <p:cNvSpPr/>
            <p:nvPr/>
          </p:nvSpPr>
          <p:spPr>
            <a:xfrm>
              <a:off x="3634680" y="2888955"/>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3" name="TextBox 272">
              <a:extLst>
                <a:ext uri="{FF2B5EF4-FFF2-40B4-BE49-F238E27FC236}">
                  <a16:creationId xmlns="" xmlns:a16="http://schemas.microsoft.com/office/drawing/2014/main" id="{93EECB37-9970-4EBD-A0CF-DCFDB53204B3}"/>
                </a:ext>
              </a:extLst>
            </p:cNvPr>
            <p:cNvSpPr txBox="1"/>
            <p:nvPr/>
          </p:nvSpPr>
          <p:spPr>
            <a:xfrm>
              <a:off x="3604818" y="2936920"/>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NO FEES</a:t>
              </a:r>
              <a:endParaRPr lang="en-US" sz="6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4" name="TextBox 273">
              <a:extLst>
                <a:ext uri="{FF2B5EF4-FFF2-40B4-BE49-F238E27FC236}">
                  <a16:creationId xmlns="" xmlns:a16="http://schemas.microsoft.com/office/drawing/2014/main" id="{8F9B614C-3B78-4913-82FD-6DC83ACF0847}"/>
                </a:ext>
              </a:extLst>
            </p:cNvPr>
            <p:cNvSpPr txBox="1"/>
            <p:nvPr/>
          </p:nvSpPr>
          <p:spPr>
            <a:xfrm>
              <a:off x="3589739" y="3450682"/>
              <a:ext cx="2401011" cy="707886"/>
            </a:xfrm>
            <a:prstGeom prst="rect">
              <a:avLst/>
            </a:prstGeom>
            <a:noFill/>
          </p:spPr>
          <p:txBody>
            <a:bodyPr wrap="square" rtlCol="0">
              <a:spAutoFit/>
            </a:bodyPr>
            <a:lstStyle/>
            <a:p>
              <a:pPr algn="ctr"/>
              <a:r>
                <a:rPr lang="en-US" sz="4000" spc="-150" dirty="0">
                  <a:solidFill>
                    <a:srgbClr val="2F8FD1"/>
                  </a:solidFill>
                  <a:latin typeface="Lato" panose="020F0502020204030203" pitchFamily="34" charset="0"/>
                  <a:ea typeface="Lato" panose="020F0502020204030203" pitchFamily="34" charset="0"/>
                  <a:cs typeface="Lato" panose="020F0502020204030203" pitchFamily="34" charset="0"/>
                </a:rPr>
                <a:t>TO PAY</a:t>
              </a:r>
              <a:endParaRPr lang="en-US" sz="6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5" name="Group 274">
            <a:extLst>
              <a:ext uri="{FF2B5EF4-FFF2-40B4-BE49-F238E27FC236}">
                <a16:creationId xmlns="" xmlns:a16="http://schemas.microsoft.com/office/drawing/2014/main" id="{C3DD7884-6C46-4AE4-BD50-073E3C474F5C}"/>
              </a:ext>
            </a:extLst>
          </p:cNvPr>
          <p:cNvGrpSpPr/>
          <p:nvPr/>
        </p:nvGrpSpPr>
        <p:grpSpPr>
          <a:xfrm>
            <a:off x="6579820" y="4258251"/>
            <a:ext cx="2461032" cy="1262006"/>
            <a:chOff x="3640794" y="4033399"/>
            <a:chExt cx="2461032" cy="1262006"/>
          </a:xfrm>
        </p:grpSpPr>
        <p:sp>
          <p:nvSpPr>
            <p:cNvPr id="276" name="Rectangle 275">
              <a:extLst>
                <a:ext uri="{FF2B5EF4-FFF2-40B4-BE49-F238E27FC236}">
                  <a16:creationId xmlns="" xmlns:a16="http://schemas.microsoft.com/office/drawing/2014/main" id="{61BE9DAC-B5FA-461A-85A2-CC131C28033A}"/>
                </a:ext>
              </a:extLst>
            </p:cNvPr>
            <p:cNvSpPr/>
            <p:nvPr/>
          </p:nvSpPr>
          <p:spPr>
            <a:xfrm>
              <a:off x="3700815" y="4033399"/>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7" name="TextBox 276">
              <a:extLst>
                <a:ext uri="{FF2B5EF4-FFF2-40B4-BE49-F238E27FC236}">
                  <a16:creationId xmlns="" xmlns:a16="http://schemas.microsoft.com/office/drawing/2014/main" id="{510AC511-ADB7-4A24-9A8E-034534D4EC77}"/>
                </a:ext>
              </a:extLst>
            </p:cNvPr>
            <p:cNvSpPr txBox="1"/>
            <p:nvPr/>
          </p:nvSpPr>
          <p:spPr>
            <a:xfrm>
              <a:off x="3658127" y="4082214"/>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YOU CAN</a:t>
              </a:r>
              <a:endPar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8" name="TextBox 277">
              <a:extLst>
                <a:ext uri="{FF2B5EF4-FFF2-40B4-BE49-F238E27FC236}">
                  <a16:creationId xmlns="" xmlns:a16="http://schemas.microsoft.com/office/drawing/2014/main" id="{F3211381-846F-490E-9490-40FC4DD91936}"/>
                </a:ext>
              </a:extLst>
            </p:cNvPr>
            <p:cNvSpPr txBox="1"/>
            <p:nvPr/>
          </p:nvSpPr>
          <p:spPr>
            <a:xfrm>
              <a:off x="3640794" y="4612501"/>
              <a:ext cx="2401011" cy="584775"/>
            </a:xfrm>
            <a:prstGeom prst="rect">
              <a:avLst/>
            </a:prstGeom>
            <a:noFill/>
          </p:spPr>
          <p:txBody>
            <a:bodyPr wrap="square" rtlCol="0">
              <a:spAutoFit/>
            </a:bodyPr>
            <a:lstStyle/>
            <a:p>
              <a:pPr algn="ctr"/>
              <a:r>
                <a:rPr lang="en-US" sz="3200" spc="-150" dirty="0">
                  <a:solidFill>
                    <a:srgbClr val="2F8FD1"/>
                  </a:solidFill>
                  <a:latin typeface="Lato" panose="020F0502020204030203" pitchFamily="34" charset="0"/>
                  <a:ea typeface="Lato" panose="020F0502020204030203" pitchFamily="34" charset="0"/>
                  <a:cs typeface="Lato" panose="020F0502020204030203" pitchFamily="34" charset="0"/>
                </a:rPr>
                <a:t>RELOCATE</a:t>
              </a:r>
              <a:endPar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9" name="Group 278">
            <a:extLst>
              <a:ext uri="{FF2B5EF4-FFF2-40B4-BE49-F238E27FC236}">
                <a16:creationId xmlns="" xmlns:a16="http://schemas.microsoft.com/office/drawing/2014/main" id="{82BFE894-7964-47BF-A248-599A2C2885AE}"/>
              </a:ext>
            </a:extLst>
          </p:cNvPr>
          <p:cNvGrpSpPr/>
          <p:nvPr/>
        </p:nvGrpSpPr>
        <p:grpSpPr>
          <a:xfrm>
            <a:off x="-229002" y="2892765"/>
            <a:ext cx="3558857" cy="1262006"/>
            <a:chOff x="154754" y="966660"/>
            <a:chExt cx="3558857" cy="1262006"/>
          </a:xfrm>
        </p:grpSpPr>
        <p:sp>
          <p:nvSpPr>
            <p:cNvPr id="280" name="Rectangle 279">
              <a:extLst>
                <a:ext uri="{FF2B5EF4-FFF2-40B4-BE49-F238E27FC236}">
                  <a16:creationId xmlns="" xmlns:a16="http://schemas.microsoft.com/office/drawing/2014/main" id="{FD9E8BF3-E879-4C02-B246-8E6B1FAC8DAE}"/>
                </a:ext>
              </a:extLst>
            </p:cNvPr>
            <p:cNvSpPr/>
            <p:nvPr/>
          </p:nvSpPr>
          <p:spPr>
            <a:xfrm>
              <a:off x="640963" y="966660"/>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1" name="Group 280">
              <a:extLst>
                <a:ext uri="{FF2B5EF4-FFF2-40B4-BE49-F238E27FC236}">
                  <a16:creationId xmlns="" xmlns:a16="http://schemas.microsoft.com/office/drawing/2014/main" id="{0D9B9C20-6514-493A-B4D1-659404DD039D}"/>
                </a:ext>
              </a:extLst>
            </p:cNvPr>
            <p:cNvGrpSpPr/>
            <p:nvPr/>
          </p:nvGrpSpPr>
          <p:grpSpPr>
            <a:xfrm>
              <a:off x="154754" y="1014667"/>
              <a:ext cx="3558857" cy="1066424"/>
              <a:chOff x="154754" y="1014667"/>
              <a:chExt cx="3558857" cy="1066424"/>
            </a:xfrm>
          </p:grpSpPr>
          <p:sp>
            <p:nvSpPr>
              <p:cNvPr id="282" name="TextBox 281">
                <a:extLst>
                  <a:ext uri="{FF2B5EF4-FFF2-40B4-BE49-F238E27FC236}">
                    <a16:creationId xmlns="" xmlns:a16="http://schemas.microsoft.com/office/drawing/2014/main" id="{F4285342-6C9C-4560-A37F-4B21A5A023CD}"/>
                  </a:ext>
                </a:extLst>
              </p:cNvPr>
              <p:cNvSpPr txBox="1"/>
              <p:nvPr/>
            </p:nvSpPr>
            <p:spPr>
              <a:xfrm>
                <a:off x="154754" y="1014667"/>
                <a:ext cx="2401011" cy="846386"/>
              </a:xfrm>
              <a:prstGeom prst="rect">
                <a:avLst/>
              </a:prstGeom>
              <a:noFill/>
            </p:spPr>
            <p:txBody>
              <a:bodyPr wrap="square" rtlCol="0">
                <a:spAutoFit/>
              </a:bodyPr>
              <a:lstStyle/>
              <a:p>
                <a:pPr algn="ctr"/>
                <a:r>
                  <a:rPr lang="en-US" sz="4900" b="1" spc="-150" dirty="0">
                    <a:solidFill>
                      <a:srgbClr val="2F8FD1"/>
                    </a:solidFill>
                    <a:latin typeface="Lato" panose="020F0502020204030203" pitchFamily="34" charset="0"/>
                    <a:ea typeface="Lato" panose="020F0502020204030203" pitchFamily="34" charset="0"/>
                    <a:cs typeface="Lato" panose="020F0502020204030203" pitchFamily="34" charset="0"/>
                  </a:rPr>
                  <a:t>90%</a:t>
                </a:r>
              </a:p>
            </p:txBody>
          </p:sp>
          <p:sp>
            <p:nvSpPr>
              <p:cNvPr id="283" name="TextBox 282">
                <a:extLst>
                  <a:ext uri="{FF2B5EF4-FFF2-40B4-BE49-F238E27FC236}">
                    <a16:creationId xmlns="" xmlns:a16="http://schemas.microsoft.com/office/drawing/2014/main" id="{54C40A39-2AB6-492B-9A5B-1B11134159FD}"/>
                  </a:ext>
                </a:extLst>
              </p:cNvPr>
              <p:cNvSpPr txBox="1"/>
              <p:nvPr/>
            </p:nvSpPr>
            <p:spPr>
              <a:xfrm>
                <a:off x="1300343" y="1047806"/>
                <a:ext cx="2401011" cy="400110"/>
              </a:xfrm>
              <a:prstGeom prst="rect">
                <a:avLst/>
              </a:prstGeom>
              <a:noFill/>
            </p:spPr>
            <p:txBody>
              <a:bodyPr wrap="square" rtlCol="0">
                <a:spAutoFit/>
              </a:bodyPr>
              <a:lstStyle/>
              <a:p>
                <a:pPr algn="ctr"/>
                <a:r>
                  <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rPr>
                  <a:t>STAY IN</a:t>
                </a:r>
              </a:p>
            </p:txBody>
          </p:sp>
          <p:sp>
            <p:nvSpPr>
              <p:cNvPr id="284" name="TextBox 283">
                <a:extLst>
                  <a:ext uri="{FF2B5EF4-FFF2-40B4-BE49-F238E27FC236}">
                    <a16:creationId xmlns="" xmlns:a16="http://schemas.microsoft.com/office/drawing/2014/main" id="{003C5D17-3EC0-4CD6-A174-A2AF5714AD84}"/>
                  </a:ext>
                </a:extLst>
              </p:cNvPr>
              <p:cNvSpPr txBox="1"/>
              <p:nvPr/>
            </p:nvSpPr>
            <p:spPr>
              <a:xfrm>
                <a:off x="1312600" y="1301749"/>
                <a:ext cx="2401011" cy="430887"/>
              </a:xfrm>
              <a:prstGeom prst="rect">
                <a:avLst/>
              </a:prstGeom>
              <a:noFill/>
            </p:spPr>
            <p:txBody>
              <a:bodyPr wrap="square" rtlCol="0">
                <a:spAutoFit/>
              </a:bodyPr>
              <a:lstStyle/>
              <a:p>
                <a:pPr algn="ctr"/>
                <a:r>
                  <a:rPr lang="en-US" sz="2200" spc="-150" dirty="0">
                    <a:solidFill>
                      <a:srgbClr val="2F8FD1"/>
                    </a:solidFill>
                    <a:latin typeface="Lato" panose="020F0502020204030203" pitchFamily="34" charset="0"/>
                    <a:ea typeface="Lato" panose="020F0502020204030203" pitchFamily="34" charset="0"/>
                    <a:cs typeface="Lato" panose="020F0502020204030203" pitchFamily="34" charset="0"/>
                  </a:rPr>
                  <a:t>WORK</a:t>
                </a:r>
              </a:p>
            </p:txBody>
          </p:sp>
          <p:sp>
            <p:nvSpPr>
              <p:cNvPr id="285" name="TextBox 284">
                <a:extLst>
                  <a:ext uri="{FF2B5EF4-FFF2-40B4-BE49-F238E27FC236}">
                    <a16:creationId xmlns="" xmlns:a16="http://schemas.microsoft.com/office/drawing/2014/main" id="{2EA73FD9-C3CC-4E8D-9D57-9512BE9B46BD}"/>
                  </a:ext>
                </a:extLst>
              </p:cNvPr>
              <p:cNvSpPr txBox="1"/>
              <p:nvPr/>
            </p:nvSpPr>
            <p:spPr>
              <a:xfrm>
                <a:off x="338734" y="1757926"/>
                <a:ext cx="3180436" cy="323165"/>
              </a:xfrm>
              <a:prstGeom prst="rect">
                <a:avLst/>
              </a:prstGeom>
              <a:noFill/>
            </p:spPr>
            <p:txBody>
              <a:bodyPr wrap="square" rtlCol="0">
                <a:spAutoFit/>
              </a:bodyPr>
              <a:lstStyle/>
              <a:p>
                <a:pPr algn="ctr"/>
                <a:r>
                  <a:rPr lang="en-US" sz="1500" dirty="0">
                    <a:solidFill>
                      <a:srgbClr val="2F8FD1"/>
                    </a:solidFill>
                    <a:latin typeface="Lato" panose="020F0502020204030203" pitchFamily="34" charset="0"/>
                    <a:ea typeface="Lato" panose="020F0502020204030203" pitchFamily="34" charset="0"/>
                    <a:cs typeface="Lato" panose="020F0502020204030203" pitchFamily="34" charset="0"/>
                  </a:rPr>
                  <a:t>POST-APPRENTICESHIP</a:t>
                </a:r>
              </a:p>
            </p:txBody>
          </p:sp>
        </p:grpSp>
      </p:grpSp>
      <p:pic>
        <p:nvPicPr>
          <p:cNvPr id="34" name="Picture 33">
            <a:extLst>
              <a:ext uri="{FF2B5EF4-FFF2-40B4-BE49-F238E27FC236}">
                <a16:creationId xmlns="" xmlns:a16="http://schemas.microsoft.com/office/drawing/2014/main" id="{5F0351B5-9947-4020-B29C-676E604778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1769" y="5747804"/>
            <a:ext cx="1369156" cy="883482"/>
          </a:xfrm>
          <a:prstGeom prst="rect">
            <a:avLst/>
          </a:prstGeom>
        </p:spPr>
      </p:pic>
    </p:spTree>
    <p:extLst>
      <p:ext uri="{BB962C8B-B14F-4D97-AF65-F5344CB8AC3E}">
        <p14:creationId xmlns:p14="http://schemas.microsoft.com/office/powerpoint/2010/main" val="9863803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6"/>
                                        </p:tgtEl>
                                        <p:attrNameLst>
                                          <p:attrName>style.visibility</p:attrName>
                                        </p:attrNameLst>
                                      </p:cBhvr>
                                      <p:to>
                                        <p:strVal val="visible"/>
                                      </p:to>
                                    </p:set>
                                    <p:animEffect transition="in" filter="wipe(down)">
                                      <p:cBhvr>
                                        <p:cTn id="7" dur="500"/>
                                        <p:tgtEl>
                                          <p:spTgt spid="2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5"/>
                                        </p:tgtEl>
                                        <p:attrNameLst>
                                          <p:attrName>style.visibility</p:attrName>
                                        </p:attrNameLst>
                                      </p:cBhvr>
                                      <p:to>
                                        <p:strVal val="visible"/>
                                      </p:to>
                                    </p:set>
                                    <p:animEffect transition="in" filter="wipe(up)">
                                      <p:cBhvr>
                                        <p:cTn id="11" dur="500"/>
                                        <p:tgtEl>
                                          <p:spTgt spid="25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79"/>
                                        </p:tgtEl>
                                        <p:attrNameLst>
                                          <p:attrName>style.visibility</p:attrName>
                                        </p:attrNameLst>
                                      </p:cBhvr>
                                      <p:to>
                                        <p:strVal val="visible"/>
                                      </p:to>
                                    </p:set>
                                    <p:animEffect transition="in" filter="wipe(up)">
                                      <p:cBhvr>
                                        <p:cTn id="15" dur="500"/>
                                        <p:tgtEl>
                                          <p:spTgt spid="27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47"/>
                                        </p:tgtEl>
                                        <p:attrNameLst>
                                          <p:attrName>style.visibility</p:attrName>
                                        </p:attrNameLst>
                                      </p:cBhvr>
                                      <p:to>
                                        <p:strVal val="visible"/>
                                      </p:to>
                                    </p:set>
                                    <p:animEffect transition="in" filter="wipe(up)">
                                      <p:cBhvr>
                                        <p:cTn id="19" dur="500"/>
                                        <p:tgtEl>
                                          <p:spTgt spid="24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275"/>
                                        </p:tgtEl>
                                        <p:attrNameLst>
                                          <p:attrName>style.visibility</p:attrName>
                                        </p:attrNameLst>
                                      </p:cBhvr>
                                      <p:to>
                                        <p:strVal val="visible"/>
                                      </p:to>
                                    </p:set>
                                    <p:animEffect transition="in" filter="wipe(down)">
                                      <p:cBhvr>
                                        <p:cTn id="23" dur="500"/>
                                        <p:tgtEl>
                                          <p:spTgt spid="275"/>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71"/>
                                        </p:tgtEl>
                                        <p:attrNameLst>
                                          <p:attrName>style.visibility</p:attrName>
                                        </p:attrNameLst>
                                      </p:cBhvr>
                                      <p:to>
                                        <p:strVal val="visible"/>
                                      </p:to>
                                    </p:set>
                                    <p:animEffect transition="in" filter="wipe(down)">
                                      <p:cBhvr>
                                        <p:cTn id="27" dur="500"/>
                                        <p:tgtEl>
                                          <p:spTgt spid="271"/>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66"/>
                                        </p:tgtEl>
                                        <p:attrNameLst>
                                          <p:attrName>style.visibility</p:attrName>
                                        </p:attrNameLst>
                                      </p:cBhvr>
                                      <p:to>
                                        <p:strVal val="visible"/>
                                      </p:to>
                                    </p:set>
                                    <p:animEffect transition="in" filter="wipe(down)">
                                      <p:cBhvr>
                                        <p:cTn id="31" dur="500"/>
                                        <p:tgtEl>
                                          <p:spTgt spid="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50751" y="1350420"/>
            <a:ext cx="7642498" cy="876202"/>
            <a:chOff x="723900" y="2038350"/>
            <a:chExt cx="7696200" cy="381000"/>
          </a:xfrm>
        </p:grpSpPr>
        <p:sp>
          <p:nvSpPr>
            <p:cNvPr id="2" name="Rectangle 1"/>
            <p:cNvSpPr/>
            <p:nvPr/>
          </p:nvSpPr>
          <p:spPr>
            <a:xfrm>
              <a:off x="723900" y="2038350"/>
              <a:ext cx="7696200" cy="3810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23900" y="2038350"/>
              <a:ext cx="7696200" cy="227206"/>
            </a:xfrm>
            <a:prstGeom prst="rect">
              <a:avLst/>
            </a:prstGeom>
            <a:noFill/>
          </p:spPr>
          <p:txBody>
            <a:bodyPr wrap="square" rtlCol="0">
              <a:spAutoFit/>
            </a:bodyPr>
            <a:lstStyle/>
            <a:p>
              <a:pPr algn="ctr">
                <a:lnSpc>
                  <a:spcPct val="13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LEVEL</a:t>
              </a:r>
            </a:p>
          </p:txBody>
        </p:sp>
      </p:grpSp>
      <p:grpSp>
        <p:nvGrpSpPr>
          <p:cNvPr id="81" name="Group 80"/>
          <p:cNvGrpSpPr/>
          <p:nvPr/>
        </p:nvGrpSpPr>
        <p:grpSpPr>
          <a:xfrm>
            <a:off x="747956" y="4657624"/>
            <a:ext cx="7678453" cy="830780"/>
            <a:chOff x="723900" y="2038350"/>
            <a:chExt cx="7696200" cy="381000"/>
          </a:xfrm>
        </p:grpSpPr>
        <p:sp>
          <p:nvSpPr>
            <p:cNvPr id="82" name="Rectangle 81"/>
            <p:cNvSpPr/>
            <p:nvPr/>
          </p:nvSpPr>
          <p:spPr>
            <a:xfrm>
              <a:off x="723900" y="2038350"/>
              <a:ext cx="7696200" cy="3810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TextBox 82"/>
            <p:cNvSpPr txBox="1"/>
            <p:nvPr/>
          </p:nvSpPr>
          <p:spPr>
            <a:xfrm>
              <a:off x="723900" y="2038350"/>
              <a:ext cx="7696200" cy="239628"/>
            </a:xfrm>
            <a:prstGeom prst="rect">
              <a:avLst/>
            </a:prstGeom>
            <a:noFill/>
          </p:spPr>
          <p:txBody>
            <a:bodyPr wrap="square" rtlCol="0">
              <a:spAutoFit/>
            </a:bodyPr>
            <a:lstStyle/>
            <a:p>
              <a:pPr algn="ctr">
                <a:lnSpc>
                  <a:spcPct val="13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SKILLS, KNOWLEDGE &amp; BEHAVIOURS</a:t>
              </a:r>
            </a:p>
          </p:txBody>
        </p:sp>
      </p:grpSp>
      <p:grpSp>
        <p:nvGrpSpPr>
          <p:cNvPr id="6" name="Group 5"/>
          <p:cNvGrpSpPr/>
          <p:nvPr/>
        </p:nvGrpSpPr>
        <p:grpSpPr>
          <a:xfrm>
            <a:off x="750214" y="2387618"/>
            <a:ext cx="1799359" cy="2100673"/>
            <a:chOff x="1465069" y="2428875"/>
            <a:chExt cx="1409878" cy="1600200"/>
          </a:xfrm>
        </p:grpSpPr>
        <p:grpSp>
          <p:nvGrpSpPr>
            <p:cNvPr id="69" name="Group 68"/>
            <p:cNvGrpSpPr/>
            <p:nvPr/>
          </p:nvGrpSpPr>
          <p:grpSpPr>
            <a:xfrm>
              <a:off x="1465069" y="2428875"/>
              <a:ext cx="1409878" cy="1600200"/>
              <a:chOff x="722928" y="819150"/>
              <a:chExt cx="7697172" cy="1600200"/>
            </a:xfrm>
          </p:grpSpPr>
          <p:sp>
            <p:nvSpPr>
              <p:cNvPr id="70" name="Rectangle 69"/>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722928" y="1598579"/>
                <a:ext cx="7696201" cy="703352"/>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Intermediate </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2</a:t>
                </a:r>
              </a:p>
            </p:txBody>
          </p:sp>
        </p:grpSp>
        <p:sp>
          <p:nvSpPr>
            <p:cNvPr id="84" name="Freeform 23"/>
            <p:cNvSpPr>
              <a:spLocks noEditPoints="1"/>
            </p:cNvSpPr>
            <p:nvPr/>
          </p:nvSpPr>
          <p:spPr bwMode="auto">
            <a:xfrm>
              <a:off x="1896521" y="2647787"/>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7" name="Group 6"/>
          <p:cNvGrpSpPr/>
          <p:nvPr/>
        </p:nvGrpSpPr>
        <p:grpSpPr>
          <a:xfrm>
            <a:off x="2709509" y="2387618"/>
            <a:ext cx="1799131" cy="2079292"/>
            <a:chOff x="3084141" y="2428875"/>
            <a:chExt cx="1409878" cy="1600200"/>
          </a:xfrm>
        </p:grpSpPr>
        <p:grpSp>
          <p:nvGrpSpPr>
            <p:cNvPr id="72" name="Group 71"/>
            <p:cNvGrpSpPr/>
            <p:nvPr/>
          </p:nvGrpSpPr>
          <p:grpSpPr>
            <a:xfrm>
              <a:off x="3084141" y="2428875"/>
              <a:ext cx="1409878" cy="1600200"/>
              <a:chOff x="722928" y="819150"/>
              <a:chExt cx="7697172" cy="1600200"/>
            </a:xfrm>
          </p:grpSpPr>
          <p:sp>
            <p:nvSpPr>
              <p:cNvPr id="73" name="Rectangle 72"/>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p:cNvSpPr txBox="1"/>
              <p:nvPr/>
            </p:nvSpPr>
            <p:spPr>
              <a:xfrm>
                <a:off x="722928" y="1591722"/>
                <a:ext cx="7696201" cy="710584"/>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Advanced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3</a:t>
                </a:r>
              </a:p>
            </p:txBody>
          </p:sp>
        </p:grpSp>
        <p:sp>
          <p:nvSpPr>
            <p:cNvPr id="85" name="Freeform 23"/>
            <p:cNvSpPr>
              <a:spLocks noEditPoints="1"/>
            </p:cNvSpPr>
            <p:nvPr/>
          </p:nvSpPr>
          <p:spPr bwMode="auto">
            <a:xfrm>
              <a:off x="3515593" y="2647786"/>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8" name="Group 7"/>
          <p:cNvGrpSpPr/>
          <p:nvPr/>
        </p:nvGrpSpPr>
        <p:grpSpPr>
          <a:xfrm>
            <a:off x="4649761" y="2394409"/>
            <a:ext cx="1798904" cy="2063309"/>
            <a:chOff x="4703034" y="2428875"/>
            <a:chExt cx="1409879" cy="1600200"/>
          </a:xfrm>
        </p:grpSpPr>
        <p:grpSp>
          <p:nvGrpSpPr>
            <p:cNvPr id="75" name="Group 74"/>
            <p:cNvGrpSpPr/>
            <p:nvPr/>
          </p:nvGrpSpPr>
          <p:grpSpPr>
            <a:xfrm>
              <a:off x="4703034" y="2428875"/>
              <a:ext cx="1409879" cy="1600200"/>
              <a:chOff x="722924" y="819150"/>
              <a:chExt cx="7697176" cy="1600200"/>
            </a:xfrm>
          </p:grpSpPr>
          <p:sp>
            <p:nvSpPr>
              <p:cNvPr id="76" name="Rectangle 75"/>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p:cNvSpPr txBox="1"/>
              <p:nvPr/>
            </p:nvSpPr>
            <p:spPr>
              <a:xfrm>
                <a:off x="722924" y="1615134"/>
                <a:ext cx="7696201" cy="716089"/>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Higher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4-7</a:t>
                </a:r>
              </a:p>
            </p:txBody>
          </p:sp>
        </p:grpSp>
        <p:sp>
          <p:nvSpPr>
            <p:cNvPr id="86" name="Freeform 23"/>
            <p:cNvSpPr>
              <a:spLocks noEditPoints="1"/>
            </p:cNvSpPr>
            <p:nvPr/>
          </p:nvSpPr>
          <p:spPr bwMode="auto">
            <a:xfrm>
              <a:off x="5134487" y="2647785"/>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9" name="Group 8"/>
          <p:cNvGrpSpPr/>
          <p:nvPr/>
        </p:nvGrpSpPr>
        <p:grpSpPr>
          <a:xfrm>
            <a:off x="6578300" y="2369275"/>
            <a:ext cx="1848342" cy="2097635"/>
            <a:chOff x="6324600" y="2428875"/>
            <a:chExt cx="1409878" cy="1600200"/>
          </a:xfrm>
        </p:grpSpPr>
        <p:grpSp>
          <p:nvGrpSpPr>
            <p:cNvPr id="78" name="Group 77"/>
            <p:cNvGrpSpPr/>
            <p:nvPr/>
          </p:nvGrpSpPr>
          <p:grpSpPr>
            <a:xfrm>
              <a:off x="6324600" y="2428875"/>
              <a:ext cx="1409878" cy="1600200"/>
              <a:chOff x="722928" y="819150"/>
              <a:chExt cx="7697172" cy="1600200"/>
            </a:xfrm>
          </p:grpSpPr>
          <p:sp>
            <p:nvSpPr>
              <p:cNvPr id="79" name="Rectangle 78"/>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TextBox 79"/>
              <p:cNvSpPr txBox="1"/>
              <p:nvPr/>
            </p:nvSpPr>
            <p:spPr>
              <a:xfrm>
                <a:off x="722928" y="1598959"/>
                <a:ext cx="7696202" cy="704371"/>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Degree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6 &amp; 7</a:t>
                </a:r>
              </a:p>
            </p:txBody>
          </p:sp>
        </p:grpSp>
        <p:sp>
          <p:nvSpPr>
            <p:cNvPr id="87" name="Freeform 23"/>
            <p:cNvSpPr>
              <a:spLocks noEditPoints="1"/>
            </p:cNvSpPr>
            <p:nvPr/>
          </p:nvSpPr>
          <p:spPr bwMode="auto">
            <a:xfrm>
              <a:off x="6756052" y="2647108"/>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30" name="Title 1">
            <a:extLst>
              <a:ext uri="{FF2B5EF4-FFF2-40B4-BE49-F238E27FC236}">
                <a16:creationId xmlns="" xmlns:a16="http://schemas.microsoft.com/office/drawing/2014/main" id="{85FEEE60-FFAC-4AA1-B59E-45B6049CEDA1}"/>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u="sng" dirty="0"/>
              <a:t>The levels of apprenticeships</a:t>
            </a:r>
          </a:p>
        </p:txBody>
      </p:sp>
      <p:grpSp>
        <p:nvGrpSpPr>
          <p:cNvPr id="31" name="Group 30">
            <a:extLst>
              <a:ext uri="{FF2B5EF4-FFF2-40B4-BE49-F238E27FC236}">
                <a16:creationId xmlns="" xmlns:a16="http://schemas.microsoft.com/office/drawing/2014/main" id="{7CAE7FCF-94B2-4694-9C5C-8F2B71175374}"/>
              </a:ext>
            </a:extLst>
          </p:cNvPr>
          <p:cNvGrpSpPr/>
          <p:nvPr/>
        </p:nvGrpSpPr>
        <p:grpSpPr>
          <a:xfrm>
            <a:off x="761519" y="1499547"/>
            <a:ext cx="7678452" cy="876202"/>
            <a:chOff x="659866" y="1826038"/>
            <a:chExt cx="7735340" cy="381000"/>
          </a:xfrm>
        </p:grpSpPr>
        <p:sp>
          <p:nvSpPr>
            <p:cNvPr id="32" name="Rectangle 31">
              <a:extLst>
                <a:ext uri="{FF2B5EF4-FFF2-40B4-BE49-F238E27FC236}">
                  <a16:creationId xmlns="" xmlns:a16="http://schemas.microsoft.com/office/drawing/2014/main" id="{EDB3D918-F210-403B-9A8B-8A0D693589E2}"/>
                </a:ext>
              </a:extLst>
            </p:cNvPr>
            <p:cNvSpPr/>
            <p:nvPr/>
          </p:nvSpPr>
          <p:spPr>
            <a:xfrm>
              <a:off x="659866" y="1826038"/>
              <a:ext cx="7696200" cy="3810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 xmlns:a16="http://schemas.microsoft.com/office/drawing/2014/main" id="{93C84960-286F-47F2-860A-FE59DBFD15A2}"/>
                </a:ext>
              </a:extLst>
            </p:cNvPr>
            <p:cNvSpPr txBox="1"/>
            <p:nvPr/>
          </p:nvSpPr>
          <p:spPr>
            <a:xfrm>
              <a:off x="699006" y="1877279"/>
              <a:ext cx="7696200" cy="227206"/>
            </a:xfrm>
            <a:prstGeom prst="rect">
              <a:avLst/>
            </a:prstGeom>
            <a:noFill/>
          </p:spPr>
          <p:txBody>
            <a:bodyPr wrap="square" rtlCol="0">
              <a:spAutoFit/>
            </a:bodyPr>
            <a:lstStyle/>
            <a:p>
              <a:pPr algn="ctr">
                <a:lnSpc>
                  <a:spcPct val="130000"/>
                </a:lnSpc>
              </a:pPr>
              <a:r>
                <a:rPr lang="en-US" sz="2400" dirty="0">
                  <a:latin typeface="Lato" panose="020F0502020204030203" pitchFamily="34" charset="0"/>
                  <a:ea typeface="Lato" panose="020F0502020204030203" pitchFamily="34" charset="0"/>
                  <a:cs typeface="Lato" panose="020F0502020204030203" pitchFamily="34" charset="0"/>
                </a:rPr>
                <a:t>LEVEL</a:t>
              </a:r>
            </a:p>
          </p:txBody>
        </p:sp>
      </p:grpSp>
      <p:grpSp>
        <p:nvGrpSpPr>
          <p:cNvPr id="34" name="Group 33">
            <a:extLst>
              <a:ext uri="{FF2B5EF4-FFF2-40B4-BE49-F238E27FC236}">
                <a16:creationId xmlns="" xmlns:a16="http://schemas.microsoft.com/office/drawing/2014/main" id="{AE65559A-1614-465A-80FC-8D7DF6ABBB50}"/>
              </a:ext>
            </a:extLst>
          </p:cNvPr>
          <p:cNvGrpSpPr/>
          <p:nvPr/>
        </p:nvGrpSpPr>
        <p:grpSpPr>
          <a:xfrm>
            <a:off x="675949" y="4814670"/>
            <a:ext cx="7750460" cy="830780"/>
            <a:chOff x="971600" y="5661897"/>
            <a:chExt cx="7750460" cy="830780"/>
          </a:xfrm>
        </p:grpSpPr>
        <p:sp>
          <p:nvSpPr>
            <p:cNvPr id="35" name="Rectangle 34">
              <a:extLst>
                <a:ext uri="{FF2B5EF4-FFF2-40B4-BE49-F238E27FC236}">
                  <a16:creationId xmlns="" xmlns:a16="http://schemas.microsoft.com/office/drawing/2014/main" id="{E7D96611-6E5E-47ED-9486-3EA4D253C976}"/>
                </a:ext>
              </a:extLst>
            </p:cNvPr>
            <p:cNvSpPr/>
            <p:nvPr/>
          </p:nvSpPr>
          <p:spPr>
            <a:xfrm>
              <a:off x="1043608" y="5661897"/>
              <a:ext cx="7678452" cy="83078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 xmlns:a16="http://schemas.microsoft.com/office/drawing/2014/main" id="{96AA1144-3F40-4C2A-9C9F-119092C3FE95}"/>
                </a:ext>
              </a:extLst>
            </p:cNvPr>
            <p:cNvSpPr txBox="1"/>
            <p:nvPr/>
          </p:nvSpPr>
          <p:spPr>
            <a:xfrm>
              <a:off x="971600" y="5784721"/>
              <a:ext cx="7678452" cy="572464"/>
            </a:xfrm>
            <a:prstGeom prst="rect">
              <a:avLst/>
            </a:prstGeom>
            <a:noFill/>
            <a:ln>
              <a:noFill/>
            </a:ln>
          </p:spPr>
          <p:txBody>
            <a:bodyPr wrap="square" rtlCol="0">
              <a:spAutoFit/>
            </a:bodyPr>
            <a:lstStyle/>
            <a:p>
              <a:pPr algn="ctr">
                <a:lnSpc>
                  <a:spcPct val="130000"/>
                </a:lnSpc>
              </a:pPr>
              <a:r>
                <a:rPr lang="en-US" sz="2400" dirty="0">
                  <a:latin typeface="Lato" panose="020F0502020204030203" pitchFamily="34" charset="0"/>
                  <a:ea typeface="Lato" panose="020F0502020204030203" pitchFamily="34" charset="0"/>
                  <a:cs typeface="Lato" panose="020F0502020204030203" pitchFamily="34" charset="0"/>
                </a:rPr>
                <a:t>SKILLS, KNOWLEDGE &amp; BEHAVIOURS</a:t>
              </a:r>
            </a:p>
          </p:txBody>
        </p:sp>
      </p:grpSp>
      <p:grpSp>
        <p:nvGrpSpPr>
          <p:cNvPr id="37" name="Group 36">
            <a:extLst>
              <a:ext uri="{FF2B5EF4-FFF2-40B4-BE49-F238E27FC236}">
                <a16:creationId xmlns="" xmlns:a16="http://schemas.microsoft.com/office/drawing/2014/main" id="{1425C642-B078-4D48-9761-31E6128FF9BE}"/>
              </a:ext>
            </a:extLst>
          </p:cNvPr>
          <p:cNvGrpSpPr/>
          <p:nvPr/>
        </p:nvGrpSpPr>
        <p:grpSpPr>
          <a:xfrm>
            <a:off x="761519" y="2569906"/>
            <a:ext cx="1799359" cy="2100673"/>
            <a:chOff x="722928" y="819150"/>
            <a:chExt cx="7697172" cy="1600200"/>
          </a:xfrm>
        </p:grpSpPr>
        <p:sp>
          <p:nvSpPr>
            <p:cNvPr id="38" name="Rectangle 37">
              <a:extLst>
                <a:ext uri="{FF2B5EF4-FFF2-40B4-BE49-F238E27FC236}">
                  <a16:creationId xmlns="" xmlns:a16="http://schemas.microsoft.com/office/drawing/2014/main" id="{A2BF68FA-5326-49AA-BA3A-99CC2D37CDE1}"/>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 xmlns:a16="http://schemas.microsoft.com/office/drawing/2014/main" id="{E74E42CE-2A77-440C-A3EB-7686854CA16C}"/>
                </a:ext>
              </a:extLst>
            </p:cNvPr>
            <p:cNvSpPr txBox="1"/>
            <p:nvPr/>
          </p:nvSpPr>
          <p:spPr>
            <a:xfrm>
              <a:off x="722928" y="1598579"/>
              <a:ext cx="7696201" cy="703352"/>
            </a:xfrm>
            <a:prstGeom prst="rect">
              <a:avLst/>
            </a:prstGeom>
            <a:noFill/>
            <a:ln>
              <a:noFill/>
            </a:ln>
          </p:spPr>
          <p:txBody>
            <a:bodyPr wrap="square" rtlCol="0">
              <a:spAutoFit/>
            </a:bodyPr>
            <a:lstStyle/>
            <a:p>
              <a:pPr algn="ctr"/>
              <a:r>
                <a:rPr lang="en-US" dirty="0">
                  <a:latin typeface="Lato" panose="020F0502020204030203" pitchFamily="34" charset="0"/>
                  <a:ea typeface="Lato" panose="020F0502020204030203" pitchFamily="34" charset="0"/>
                  <a:cs typeface="Lato" panose="020F0502020204030203" pitchFamily="34" charset="0"/>
                </a:rPr>
                <a:t>Intermediate </a:t>
              </a:r>
            </a:p>
            <a:p>
              <a:pPr algn="ctr"/>
              <a:r>
                <a:rPr lang="en-US" dirty="0">
                  <a:latin typeface="Lato" panose="020F0502020204030203" pitchFamily="34" charset="0"/>
                  <a:ea typeface="Lato" panose="020F0502020204030203" pitchFamily="34" charset="0"/>
                  <a:cs typeface="Lato" panose="020F0502020204030203" pitchFamily="34" charset="0"/>
                </a:rPr>
                <a:t>apprenticeship</a:t>
              </a:r>
            </a:p>
            <a:p>
              <a:pPr algn="ctr"/>
              <a:r>
                <a:rPr lang="en-US" dirty="0">
                  <a:latin typeface="Lato" panose="020F0502020204030203" pitchFamily="34" charset="0"/>
                  <a:ea typeface="Lato" panose="020F0502020204030203" pitchFamily="34" charset="0"/>
                  <a:cs typeface="Lato" panose="020F0502020204030203" pitchFamily="34" charset="0"/>
                </a:rPr>
                <a:t>Level 2</a:t>
              </a:r>
            </a:p>
          </p:txBody>
        </p:sp>
      </p:grpSp>
      <p:grpSp>
        <p:nvGrpSpPr>
          <p:cNvPr id="40" name="Group 39">
            <a:extLst>
              <a:ext uri="{FF2B5EF4-FFF2-40B4-BE49-F238E27FC236}">
                <a16:creationId xmlns="" xmlns:a16="http://schemas.microsoft.com/office/drawing/2014/main" id="{089185FB-F80A-4B5C-B314-708AF658283C}"/>
              </a:ext>
            </a:extLst>
          </p:cNvPr>
          <p:cNvGrpSpPr/>
          <p:nvPr/>
        </p:nvGrpSpPr>
        <p:grpSpPr>
          <a:xfrm>
            <a:off x="2690285" y="2573754"/>
            <a:ext cx="1799131" cy="2079292"/>
            <a:chOff x="722928" y="819150"/>
            <a:chExt cx="7697172" cy="1600200"/>
          </a:xfrm>
        </p:grpSpPr>
        <p:sp>
          <p:nvSpPr>
            <p:cNvPr id="41" name="Rectangle 40">
              <a:extLst>
                <a:ext uri="{FF2B5EF4-FFF2-40B4-BE49-F238E27FC236}">
                  <a16:creationId xmlns="" xmlns:a16="http://schemas.microsoft.com/office/drawing/2014/main" id="{166C226A-337D-4563-9C5C-139A8DE530DB}"/>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 xmlns:a16="http://schemas.microsoft.com/office/drawing/2014/main" id="{EE5E6E90-9AE2-43C6-A677-8CBB143303D1}"/>
                </a:ext>
              </a:extLst>
            </p:cNvPr>
            <p:cNvSpPr txBox="1"/>
            <p:nvPr/>
          </p:nvSpPr>
          <p:spPr>
            <a:xfrm>
              <a:off x="722928" y="1591722"/>
              <a:ext cx="7696201" cy="710584"/>
            </a:xfrm>
            <a:prstGeom prst="rect">
              <a:avLst/>
            </a:prstGeom>
            <a:noFill/>
            <a:ln>
              <a:noFill/>
            </a:ln>
          </p:spPr>
          <p:txBody>
            <a:bodyPr wrap="square" rtlCol="0">
              <a:spAutoFit/>
            </a:bodyPr>
            <a:lstStyle/>
            <a:p>
              <a:pPr algn="ctr"/>
              <a:r>
                <a:rPr lang="en-US" dirty="0">
                  <a:latin typeface="Lato" panose="020F0502020204030203" pitchFamily="34" charset="0"/>
                  <a:ea typeface="Lato" panose="020F0502020204030203" pitchFamily="34" charset="0"/>
                  <a:cs typeface="Lato" panose="020F0502020204030203" pitchFamily="34" charset="0"/>
                </a:rPr>
                <a:t>Advanced apprenticeship</a:t>
              </a:r>
            </a:p>
            <a:p>
              <a:pPr algn="ctr"/>
              <a:r>
                <a:rPr lang="en-US" dirty="0">
                  <a:latin typeface="Lato" panose="020F0502020204030203" pitchFamily="34" charset="0"/>
                  <a:ea typeface="Lato" panose="020F0502020204030203" pitchFamily="34" charset="0"/>
                  <a:cs typeface="Lato" panose="020F0502020204030203" pitchFamily="34" charset="0"/>
                </a:rPr>
                <a:t>Level 3</a:t>
              </a:r>
            </a:p>
          </p:txBody>
        </p:sp>
      </p:grpSp>
      <p:grpSp>
        <p:nvGrpSpPr>
          <p:cNvPr id="43" name="Group 42">
            <a:extLst>
              <a:ext uri="{FF2B5EF4-FFF2-40B4-BE49-F238E27FC236}">
                <a16:creationId xmlns="" xmlns:a16="http://schemas.microsoft.com/office/drawing/2014/main" id="{9F0ACC54-1237-4714-8BCF-173A4891538C}"/>
              </a:ext>
            </a:extLst>
          </p:cNvPr>
          <p:cNvGrpSpPr/>
          <p:nvPr/>
        </p:nvGrpSpPr>
        <p:grpSpPr>
          <a:xfrm>
            <a:off x="4658145" y="2577481"/>
            <a:ext cx="1798904" cy="2063309"/>
            <a:chOff x="722924" y="819150"/>
            <a:chExt cx="7697176" cy="1600200"/>
          </a:xfrm>
        </p:grpSpPr>
        <p:sp>
          <p:nvSpPr>
            <p:cNvPr id="44" name="Rectangle 43">
              <a:extLst>
                <a:ext uri="{FF2B5EF4-FFF2-40B4-BE49-F238E27FC236}">
                  <a16:creationId xmlns="" xmlns:a16="http://schemas.microsoft.com/office/drawing/2014/main" id="{C8B8E31A-29F9-41FB-8CD2-DBD9E0CD04E9}"/>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 xmlns:a16="http://schemas.microsoft.com/office/drawing/2014/main" id="{23DD0B58-C4CF-4EEE-A889-46AC7AFB6E62}"/>
                </a:ext>
              </a:extLst>
            </p:cNvPr>
            <p:cNvSpPr txBox="1"/>
            <p:nvPr/>
          </p:nvSpPr>
          <p:spPr>
            <a:xfrm>
              <a:off x="722924" y="1615134"/>
              <a:ext cx="7696201" cy="716089"/>
            </a:xfrm>
            <a:prstGeom prst="rect">
              <a:avLst/>
            </a:prstGeom>
            <a:noFill/>
          </p:spPr>
          <p:txBody>
            <a:bodyPr wrap="square" rtlCol="0">
              <a:spAutoFit/>
            </a:bodyPr>
            <a:lstStyle/>
            <a:p>
              <a:pPr algn="ctr"/>
              <a:r>
                <a:rPr lang="en-US" dirty="0">
                  <a:latin typeface="Lato" panose="020F0502020204030203" pitchFamily="34" charset="0"/>
                  <a:ea typeface="Lato" panose="020F0502020204030203" pitchFamily="34" charset="0"/>
                  <a:cs typeface="Lato" panose="020F0502020204030203" pitchFamily="34" charset="0"/>
                </a:rPr>
                <a:t>Higher apprenticeship</a:t>
              </a:r>
            </a:p>
            <a:p>
              <a:pPr algn="ctr"/>
              <a:r>
                <a:rPr lang="en-US" dirty="0">
                  <a:latin typeface="Lato" panose="020F0502020204030203" pitchFamily="34" charset="0"/>
                  <a:ea typeface="Lato" panose="020F0502020204030203" pitchFamily="34" charset="0"/>
                  <a:cs typeface="Lato" panose="020F0502020204030203" pitchFamily="34" charset="0"/>
                </a:rPr>
                <a:t>Level 4-7</a:t>
              </a:r>
            </a:p>
          </p:txBody>
        </p:sp>
      </p:grpSp>
      <p:grpSp>
        <p:nvGrpSpPr>
          <p:cNvPr id="46" name="Group 45">
            <a:extLst>
              <a:ext uri="{FF2B5EF4-FFF2-40B4-BE49-F238E27FC236}">
                <a16:creationId xmlns="" xmlns:a16="http://schemas.microsoft.com/office/drawing/2014/main" id="{D006E1CA-6ABF-4B1F-9246-0FAEB92AFF64}"/>
              </a:ext>
            </a:extLst>
          </p:cNvPr>
          <p:cNvGrpSpPr/>
          <p:nvPr/>
        </p:nvGrpSpPr>
        <p:grpSpPr>
          <a:xfrm>
            <a:off x="6594541" y="2564582"/>
            <a:ext cx="1848342" cy="2097635"/>
            <a:chOff x="722928" y="819150"/>
            <a:chExt cx="7697172" cy="1600200"/>
          </a:xfrm>
        </p:grpSpPr>
        <p:sp>
          <p:nvSpPr>
            <p:cNvPr id="47" name="Rectangle 46">
              <a:extLst>
                <a:ext uri="{FF2B5EF4-FFF2-40B4-BE49-F238E27FC236}">
                  <a16:creationId xmlns="" xmlns:a16="http://schemas.microsoft.com/office/drawing/2014/main" id="{677AF5AD-54ED-4E84-93B4-EDC4C367E193}"/>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 xmlns:a16="http://schemas.microsoft.com/office/drawing/2014/main" id="{FA529FF1-2256-4B62-82D4-D59F29CFA02C}"/>
                </a:ext>
              </a:extLst>
            </p:cNvPr>
            <p:cNvSpPr txBox="1"/>
            <p:nvPr/>
          </p:nvSpPr>
          <p:spPr>
            <a:xfrm>
              <a:off x="722928" y="1598959"/>
              <a:ext cx="7696202" cy="704371"/>
            </a:xfrm>
            <a:prstGeom prst="rect">
              <a:avLst/>
            </a:prstGeom>
            <a:noFill/>
          </p:spPr>
          <p:txBody>
            <a:bodyPr wrap="square" rtlCol="0">
              <a:spAutoFit/>
            </a:bodyPr>
            <a:lstStyle/>
            <a:p>
              <a:pPr algn="ctr"/>
              <a:r>
                <a:rPr lang="en-US" dirty="0">
                  <a:latin typeface="Lato" panose="020F0502020204030203" pitchFamily="34" charset="0"/>
                  <a:ea typeface="Lato" panose="020F0502020204030203" pitchFamily="34" charset="0"/>
                  <a:cs typeface="Lato" panose="020F0502020204030203" pitchFamily="34" charset="0"/>
                </a:rPr>
                <a:t>Degree apprenticeship</a:t>
              </a:r>
            </a:p>
            <a:p>
              <a:pPr algn="ctr"/>
              <a:r>
                <a:rPr lang="en-US" dirty="0">
                  <a:latin typeface="Lato" panose="020F0502020204030203" pitchFamily="34" charset="0"/>
                  <a:ea typeface="Lato" panose="020F0502020204030203" pitchFamily="34" charset="0"/>
                  <a:cs typeface="Lato" panose="020F0502020204030203" pitchFamily="34" charset="0"/>
                </a:rPr>
                <a:t>Level 6 &amp; 7</a:t>
              </a:r>
            </a:p>
          </p:txBody>
        </p:sp>
      </p:grpSp>
      <p:pic>
        <p:nvPicPr>
          <p:cNvPr id="50" name="Graphic 49">
            <a:extLst>
              <a:ext uri="{FF2B5EF4-FFF2-40B4-BE49-F238E27FC236}">
                <a16:creationId xmlns="" xmlns:a16="http://schemas.microsoft.com/office/drawing/2014/main" id="{8D4F839D-C3AF-4882-B183-1E7ADE034185}"/>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266983" y="2723951"/>
            <a:ext cx="782216" cy="782216"/>
          </a:xfrm>
          <a:prstGeom prst="rect">
            <a:avLst/>
          </a:prstGeom>
        </p:spPr>
      </p:pic>
      <p:pic>
        <p:nvPicPr>
          <p:cNvPr id="51" name="Graphic 50">
            <a:extLst>
              <a:ext uri="{FF2B5EF4-FFF2-40B4-BE49-F238E27FC236}">
                <a16:creationId xmlns="" xmlns:a16="http://schemas.microsoft.com/office/drawing/2014/main" id="{9994A2F2-93F9-43CC-BBB3-336A09FBB866}"/>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91070" y="2736128"/>
            <a:ext cx="789737" cy="789737"/>
          </a:xfrm>
          <a:prstGeom prst="rect">
            <a:avLst/>
          </a:prstGeom>
        </p:spPr>
      </p:pic>
      <p:pic>
        <p:nvPicPr>
          <p:cNvPr id="52" name="Graphic 51">
            <a:extLst>
              <a:ext uri="{FF2B5EF4-FFF2-40B4-BE49-F238E27FC236}">
                <a16:creationId xmlns="" xmlns:a16="http://schemas.microsoft.com/office/drawing/2014/main" id="{32314657-6974-4B40-A881-D48F3F0DC217}"/>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761398" y="2717899"/>
            <a:ext cx="789737" cy="789737"/>
          </a:xfrm>
          <a:prstGeom prst="rect">
            <a:avLst/>
          </a:prstGeom>
        </p:spPr>
      </p:pic>
      <p:pic>
        <p:nvPicPr>
          <p:cNvPr id="53" name="Graphic 52">
            <a:extLst>
              <a:ext uri="{FF2B5EF4-FFF2-40B4-BE49-F238E27FC236}">
                <a16:creationId xmlns="" xmlns:a16="http://schemas.microsoft.com/office/drawing/2014/main" id="{617EF995-7B28-4DEA-A450-DCADBBFEDE91}"/>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5638414" y="2717899"/>
            <a:ext cx="780988" cy="780988"/>
          </a:xfrm>
          <a:prstGeom prst="rect">
            <a:avLst/>
          </a:prstGeom>
        </p:spPr>
      </p:pic>
      <p:pic>
        <p:nvPicPr>
          <p:cNvPr id="54" name="Graphic 53">
            <a:extLst>
              <a:ext uri="{FF2B5EF4-FFF2-40B4-BE49-F238E27FC236}">
                <a16:creationId xmlns="" xmlns:a16="http://schemas.microsoft.com/office/drawing/2014/main" id="{BAA8B2D5-9ED0-4B5B-A564-B0C7D4DCC326}"/>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598520" y="2733768"/>
            <a:ext cx="780988" cy="780988"/>
          </a:xfrm>
          <a:prstGeom prst="rect">
            <a:avLst/>
          </a:prstGeom>
        </p:spPr>
      </p:pic>
      <p:pic>
        <p:nvPicPr>
          <p:cNvPr id="55" name="Graphic 54">
            <a:extLst>
              <a:ext uri="{FF2B5EF4-FFF2-40B4-BE49-F238E27FC236}">
                <a16:creationId xmlns="" xmlns:a16="http://schemas.microsoft.com/office/drawing/2014/main" id="{4971840C-91AC-478A-AFAF-4B6CA0D155A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6753013" y="2736129"/>
            <a:ext cx="789736" cy="789736"/>
          </a:xfrm>
          <a:prstGeom prst="rect">
            <a:avLst/>
          </a:prstGeom>
        </p:spPr>
      </p:pic>
      <p:pic>
        <p:nvPicPr>
          <p:cNvPr id="56" name="Picture 55">
            <a:extLst>
              <a:ext uri="{FF2B5EF4-FFF2-40B4-BE49-F238E27FC236}">
                <a16:creationId xmlns="" xmlns:a16="http://schemas.microsoft.com/office/drawing/2014/main" id="{5AB6E9BF-08CD-44ED-8438-6174802C925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spTree>
    <p:extLst>
      <p:ext uri="{BB962C8B-B14F-4D97-AF65-F5344CB8AC3E}">
        <p14:creationId xmlns:p14="http://schemas.microsoft.com/office/powerpoint/2010/main" val="38777615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par>
                          <p:cTn id="8" fill="hold">
                            <p:stCondLst>
                              <p:cond delay="500"/>
                            </p:stCondLst>
                            <p:childTnLst>
                              <p:par>
                                <p:cTn id="9" presetID="18" presetClass="entr" presetSubtype="1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downLeft)">
                                      <p:cBhvr>
                                        <p:cTn id="11" dur="500"/>
                                        <p:tgtEl>
                                          <p:spTgt spid="7"/>
                                        </p:tgtEl>
                                      </p:cBhvr>
                                    </p:animEffect>
                                  </p:childTnLst>
                                </p:cTn>
                              </p:par>
                            </p:childTnLst>
                          </p:cTn>
                        </p:par>
                        <p:par>
                          <p:cTn id="12" fill="hold">
                            <p:stCondLst>
                              <p:cond delay="1000"/>
                            </p:stCondLst>
                            <p:childTnLst>
                              <p:par>
                                <p:cTn id="13" presetID="18" presetClass="entr" presetSubtype="1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strips(downLeft)">
                                      <p:cBhvr>
                                        <p:cTn id="15" dur="500"/>
                                        <p:tgtEl>
                                          <p:spTgt spid="8"/>
                                        </p:tgtEl>
                                      </p:cBhvr>
                                    </p:animEffect>
                                  </p:childTnLst>
                                </p:cTn>
                              </p:par>
                            </p:childTnLst>
                          </p:cTn>
                        </p:par>
                        <p:par>
                          <p:cTn id="16" fill="hold">
                            <p:stCondLst>
                              <p:cond delay="1500"/>
                            </p:stCondLst>
                            <p:childTnLst>
                              <p:par>
                                <p:cTn id="17" presetID="18" presetClass="entr" presetSubtype="12"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trips(downLeft)">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Are you the next Apprentice? </a:t>
            </a:r>
            <a:endParaRPr lang="en-GB" u="sng" dirty="0"/>
          </a:p>
        </p:txBody>
      </p:sp>
      <p:sp>
        <p:nvSpPr>
          <p:cNvPr id="3" name="Content Placeholder 2"/>
          <p:cNvSpPr>
            <a:spLocks noGrp="1"/>
          </p:cNvSpPr>
          <p:nvPr>
            <p:ph idx="1"/>
          </p:nvPr>
        </p:nvSpPr>
        <p:spPr/>
        <p:txBody>
          <a:bodyPr/>
          <a:lstStyle/>
          <a:p>
            <a:pPr marL="0" indent="0">
              <a:buNone/>
            </a:pPr>
            <a:r>
              <a:rPr lang="en-GB" dirty="0">
                <a:hlinkClick r:id="rId2"/>
              </a:rPr>
              <a:t>https://</a:t>
            </a:r>
            <a:r>
              <a:rPr lang="en-GB" dirty="0" smtClean="0">
                <a:hlinkClick r:id="rId2"/>
              </a:rPr>
              <a:t>www.youtube.com/watch?v=s0fcP0QgtGE</a:t>
            </a:r>
            <a:endParaRPr lang="en-GB" dirty="0" smtClean="0"/>
          </a:p>
          <a:p>
            <a:pPr marL="0" indent="0">
              <a:buNone/>
            </a:pPr>
            <a:endParaRPr lang="en-GB" dirty="0"/>
          </a:p>
          <a:p>
            <a:pPr marL="0" indent="0">
              <a:buNone/>
            </a:pPr>
            <a:r>
              <a:rPr lang="en-GB" dirty="0">
                <a:hlinkClick r:id="rId3"/>
              </a:rPr>
              <a:t>https://</a:t>
            </a:r>
            <a:r>
              <a:rPr lang="en-GB" dirty="0" smtClean="0">
                <a:hlinkClick r:id="rId3"/>
              </a:rPr>
              <a:t>www.youtube.com/watch?v=guS6tQwU-tY</a:t>
            </a: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944303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744" t="14205" r="18608" b="14015"/>
          <a:stretch/>
        </p:blipFill>
        <p:spPr bwMode="auto">
          <a:xfrm>
            <a:off x="685800" y="-43752"/>
            <a:ext cx="7620000" cy="6901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7911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74074" y="1600200"/>
            <a:ext cx="6560126" cy="2286000"/>
          </a:xfrm>
        </p:spPr>
        <p:txBody>
          <a:bodyPr>
            <a:normAutofit fontScale="25000" lnSpcReduction="20000"/>
          </a:bodyPr>
          <a:lstStyle/>
          <a:p>
            <a:endParaRPr lang="en-GB" dirty="0" smtClean="0"/>
          </a:p>
          <a:p>
            <a:endParaRPr lang="en-GB" dirty="0"/>
          </a:p>
          <a:p>
            <a:endParaRPr lang="en-GB" dirty="0" smtClean="0"/>
          </a:p>
          <a:p>
            <a:endParaRPr lang="en-GB" sz="9600" dirty="0"/>
          </a:p>
          <a:p>
            <a:pPr marL="0" indent="0">
              <a:buNone/>
            </a:pPr>
            <a:endParaRPr lang="en-GB" sz="9600" dirty="0" smtClean="0"/>
          </a:p>
          <a:p>
            <a:pPr>
              <a:buFont typeface="Arial" charset="0"/>
              <a:buChar char="•"/>
            </a:pPr>
            <a:r>
              <a:rPr lang="en-GB" sz="9600" dirty="0" smtClean="0"/>
              <a:t>Mrs Watts – Careers Lead </a:t>
            </a:r>
          </a:p>
          <a:p>
            <a:pPr>
              <a:buFont typeface="Arial" charset="0"/>
              <a:buChar char="•"/>
            </a:pPr>
            <a:r>
              <a:rPr lang="en-GB" sz="9600" dirty="0" smtClean="0"/>
              <a:t>Mr Knight – Careers Adviser </a:t>
            </a:r>
          </a:p>
          <a:p>
            <a:pPr>
              <a:buFont typeface="Arial" charset="0"/>
              <a:buChar char="•"/>
            </a:pPr>
            <a:r>
              <a:rPr lang="en-GB" sz="9600" dirty="0" smtClean="0"/>
              <a:t>Your Tutor </a:t>
            </a:r>
          </a:p>
          <a:p>
            <a:pPr>
              <a:buFont typeface="Arial" charset="0"/>
              <a:buChar char="•"/>
            </a:pPr>
            <a:r>
              <a:rPr lang="en-GB" sz="9600" dirty="0" smtClean="0"/>
              <a:t>Your Subject Teachers </a:t>
            </a:r>
          </a:p>
          <a:p>
            <a:pPr>
              <a:buFont typeface="Arial" charset="0"/>
              <a:buChar char="•"/>
            </a:pPr>
            <a:r>
              <a:rPr lang="en-GB" sz="9600" dirty="0" smtClean="0"/>
              <a:t>Careers Information in the Library Hub</a:t>
            </a:r>
          </a:p>
          <a:p>
            <a:pPr>
              <a:buFont typeface="Arial" charset="0"/>
              <a:buChar char="•"/>
            </a:pPr>
            <a:r>
              <a:rPr lang="en-GB" sz="9600" dirty="0" smtClean="0"/>
              <a:t>QPHS website </a:t>
            </a:r>
            <a:endParaRPr lang="en-GB" sz="9600" dirty="0" smtClean="0"/>
          </a:p>
          <a:p>
            <a:pPr marL="0" indent="0">
              <a:buNone/>
            </a:pPr>
            <a:endParaRPr lang="en-GB" sz="9600" dirty="0" smtClean="0"/>
          </a:p>
          <a:p>
            <a:r>
              <a:rPr lang="en-US" sz="8000" b="1" dirty="0">
                <a:latin typeface="Lato" panose="020F0502020204030203" pitchFamily="34" charset="0"/>
                <a:ea typeface="Lato" panose="020F0502020204030203" pitchFamily="34" charset="0"/>
                <a:cs typeface="Lato" panose="020F0502020204030203" pitchFamily="34" charset="0"/>
              </a:rPr>
              <a:t>Follow the National Apprenticeship Service:</a:t>
            </a:r>
            <a:br>
              <a:rPr lang="en-US" sz="8000" b="1" dirty="0">
                <a:latin typeface="Lato" panose="020F0502020204030203" pitchFamily="34" charset="0"/>
                <a:ea typeface="Lato" panose="020F0502020204030203" pitchFamily="34" charset="0"/>
                <a:cs typeface="Lato" panose="020F0502020204030203" pitchFamily="34" charset="0"/>
              </a:rPr>
            </a:br>
            <a:r>
              <a:rPr lang="en-US" sz="8000" b="1" dirty="0">
                <a:latin typeface="Lato" panose="020F0502020204030203" pitchFamily="34" charset="0"/>
                <a:ea typeface="Lato" panose="020F0502020204030203" pitchFamily="34" charset="0"/>
                <a:cs typeface="Lato" panose="020F0502020204030203" pitchFamily="34" charset="0"/>
              </a:rPr>
              <a:t>@</a:t>
            </a:r>
            <a:r>
              <a:rPr lang="en-US" sz="8000" b="1" dirty="0" smtClean="0">
                <a:latin typeface="Lato" panose="020F0502020204030203" pitchFamily="34" charset="0"/>
                <a:ea typeface="Lato" panose="020F0502020204030203" pitchFamily="34" charset="0"/>
                <a:cs typeface="Lato" panose="020F0502020204030203" pitchFamily="34" charset="0"/>
              </a:rPr>
              <a:t>Apprenticeships</a:t>
            </a:r>
            <a:endParaRPr lang="en-US" sz="8000" b="1" dirty="0">
              <a:latin typeface="Lato" panose="020F0502020204030203" pitchFamily="34" charset="0"/>
              <a:ea typeface="Lato" panose="020F0502020204030203" pitchFamily="34" charset="0"/>
              <a:cs typeface="Lato" panose="020F0502020204030203" pitchFamily="34" charset="0"/>
            </a:endParaRPr>
          </a:p>
          <a:p>
            <a:r>
              <a:rPr lang="en-US" sz="8000" b="1" dirty="0">
                <a:latin typeface="Lato" panose="020F0502020204030203" pitchFamily="34" charset="0"/>
                <a:ea typeface="Lato" panose="020F0502020204030203" pitchFamily="34" charset="0"/>
                <a:cs typeface="Lato" panose="020F0502020204030203" pitchFamily="34" charset="0"/>
              </a:rPr>
              <a:t>Search for apprenticeships on GOV.UK or call 08000 150 </a:t>
            </a:r>
            <a:r>
              <a:rPr lang="en-US" sz="8000" b="1" dirty="0" smtClean="0">
                <a:latin typeface="Lato" panose="020F0502020204030203" pitchFamily="34" charset="0"/>
                <a:ea typeface="Lato" panose="020F0502020204030203" pitchFamily="34" charset="0"/>
                <a:cs typeface="Lato" panose="020F0502020204030203" pitchFamily="34" charset="0"/>
              </a:rPr>
              <a:t>400</a:t>
            </a:r>
          </a:p>
          <a:p>
            <a:r>
              <a:rPr lang="en-US" sz="8000" b="1" dirty="0" smtClean="0">
                <a:latin typeface="Lato" panose="020F0502020204030203" pitchFamily="34" charset="0"/>
                <a:ea typeface="Lato" panose="020F0502020204030203" pitchFamily="34" charset="0"/>
                <a:cs typeface="Lato" panose="020F0502020204030203" pitchFamily="34" charset="0"/>
              </a:rPr>
              <a:t>Look on company websites to see what they offer </a:t>
            </a:r>
            <a:endParaRPr lang="en-US" sz="8000" b="1" dirty="0">
              <a:latin typeface="Lato" panose="020F0502020204030203" pitchFamily="34" charset="0"/>
              <a:ea typeface="Lato" panose="020F0502020204030203" pitchFamily="34" charset="0"/>
              <a:cs typeface="Lato" panose="020F0502020204030203" pitchFamily="34" charset="0"/>
            </a:endParaRPr>
          </a:p>
          <a:p>
            <a:pPr>
              <a:buFont typeface="Arial" charset="0"/>
              <a:buChar char="•"/>
            </a:pPr>
            <a:endParaRPr lang="en-GB" sz="9600" dirty="0" smtClean="0"/>
          </a:p>
          <a:p>
            <a:pPr>
              <a:buFont typeface="Arial" charset="0"/>
              <a:buChar char="•"/>
            </a:pPr>
            <a:endParaRPr lang="en-GB" sz="7000" dirty="0" smtClean="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189" t="14616" r="1719" b="25769"/>
          <a:stretch/>
        </p:blipFill>
        <p:spPr bwMode="auto">
          <a:xfrm>
            <a:off x="374074" y="304801"/>
            <a:ext cx="7696316" cy="2133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Left Arrow Callout 3"/>
          <p:cNvSpPr/>
          <p:nvPr/>
        </p:nvSpPr>
        <p:spPr>
          <a:xfrm>
            <a:off x="5562601" y="2667000"/>
            <a:ext cx="3339324" cy="2438400"/>
          </a:xfrm>
          <a:prstGeom prst="leftArrow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Where can I get Careers Information Advice &amp; Guidance from? </a:t>
            </a:r>
            <a:endParaRPr lang="en-GB" sz="2400" b="1" dirty="0">
              <a:solidFill>
                <a:schemeClr val="tx1"/>
              </a:solidFill>
            </a:endParaRPr>
          </a:p>
        </p:txBody>
      </p:sp>
    </p:spTree>
    <p:extLst>
      <p:ext uri="{BB962C8B-B14F-4D97-AF65-F5344CB8AC3E}">
        <p14:creationId xmlns:p14="http://schemas.microsoft.com/office/powerpoint/2010/main" val="15307675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Home &gt;&gt; Students &gt;&gt; Careers &amp; Guidance </a:t>
            </a:r>
            <a:endParaRPr lang="en-GB" sz="3600" dirty="0"/>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119" t="22538" r="6250" b="7954"/>
          <a:stretch/>
        </p:blipFill>
        <p:spPr bwMode="auto">
          <a:xfrm>
            <a:off x="401782" y="1648690"/>
            <a:ext cx="8742218" cy="5084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82095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Are you fired up? </a:t>
            </a:r>
            <a:endParaRPr lang="en-GB" u="sng" dirty="0"/>
          </a:p>
        </p:txBody>
      </p:sp>
      <p:sp>
        <p:nvSpPr>
          <p:cNvPr id="3" name="Content Placeholder 2"/>
          <p:cNvSpPr>
            <a:spLocks noGrp="1"/>
          </p:cNvSpPr>
          <p:nvPr>
            <p:ph idx="1"/>
          </p:nvPr>
        </p:nvSpPr>
        <p:spPr/>
        <p:txBody>
          <a:bodyPr/>
          <a:lstStyle/>
          <a:p>
            <a:pPr marL="0" indent="0">
              <a:buNone/>
            </a:pPr>
            <a:r>
              <a:rPr lang="en-GB" dirty="0">
                <a:hlinkClick r:id="rId2"/>
              </a:rPr>
              <a:t>https://</a:t>
            </a:r>
            <a:r>
              <a:rPr lang="en-GB" dirty="0" smtClean="0">
                <a:hlinkClick r:id="rId2"/>
              </a:rPr>
              <a:t>youtu.be/Y2gDzrUmB5k</a:t>
            </a:r>
            <a:endParaRPr lang="en-GB" dirty="0" smtClean="0"/>
          </a:p>
          <a:p>
            <a:pPr marL="0" indent="0">
              <a:buNone/>
            </a:pPr>
            <a:endParaRPr lang="en-GB" dirty="0"/>
          </a:p>
        </p:txBody>
      </p:sp>
    </p:spTree>
    <p:extLst>
      <p:ext uri="{BB962C8B-B14F-4D97-AF65-F5344CB8AC3E}">
        <p14:creationId xmlns:p14="http://schemas.microsoft.com/office/powerpoint/2010/main" val="31893376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https://</a:t>
            </a:r>
            <a:r>
              <a:rPr lang="en-GB" dirty="0" smtClean="0"/>
              <a:t>amazingapprenticeships.com</a:t>
            </a:r>
            <a:endParaRPr lang="en-GB" dirty="0"/>
          </a:p>
        </p:txBody>
      </p:sp>
      <p:sp>
        <p:nvSpPr>
          <p:cNvPr id="3" name="Content Placeholder 2"/>
          <p:cNvSpPr>
            <a:spLocks noGrp="1"/>
          </p:cNvSpPr>
          <p:nvPr>
            <p:ph idx="1"/>
          </p:nvPr>
        </p:nvSpPr>
        <p:spPr/>
        <p:txBody>
          <a:bodyPr/>
          <a:lstStyle/>
          <a:p>
            <a:pPr marL="0" indent="0">
              <a:buNone/>
            </a:pPr>
            <a:endParaRPr lang="en-GB"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31" t="8144" r="1987" b="16288"/>
          <a:stretch/>
        </p:blipFill>
        <p:spPr bwMode="auto">
          <a:xfrm>
            <a:off x="609600" y="1363347"/>
            <a:ext cx="8111836" cy="4794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17623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TotalTime>
  <Words>787</Words>
  <Application>Microsoft Office PowerPoint</Application>
  <PresentationFormat>On-screen Show (4:3)</PresentationFormat>
  <Paragraphs>127</Paragraphs>
  <Slides>10</Slides>
  <Notes>4</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 National Apprenticeship Week  ‘Look Beyond’  </vt:lpstr>
      <vt:lpstr>What are apprenticeships?</vt:lpstr>
      <vt:lpstr> You can start an apprenticeship from the age of 16 (level 2) and work up towards achieving  a degree (level  6 / 7)</vt:lpstr>
      <vt:lpstr>PowerPoint Presentation</vt:lpstr>
      <vt:lpstr>Are you the next Apprentice? </vt:lpstr>
      <vt:lpstr>PowerPoint Presentation</vt:lpstr>
      <vt:lpstr>PowerPoint Presentation</vt:lpstr>
      <vt:lpstr>Home &gt;&gt; Students &gt;&gt; Careers &amp; Guidance </vt:lpstr>
      <vt:lpstr>Are you fired up? </vt:lpstr>
      <vt:lpstr>https://amazingapprenticeships.com</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Apprenticeship Week   </dc:title>
  <dc:creator>Andrea Watts</dc:creator>
  <cp:lastModifiedBy>Andrea Watts</cp:lastModifiedBy>
  <cp:revision>15</cp:revision>
  <dcterms:created xsi:type="dcterms:W3CDTF">2006-08-16T00:00:00Z</dcterms:created>
  <dcterms:modified xsi:type="dcterms:W3CDTF">2020-01-16T13:51:12Z</dcterms:modified>
</cp:coreProperties>
</file>